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0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2" r:id="rId4"/>
    <p:sldId id="258" r:id="rId5"/>
    <p:sldId id="286" r:id="rId6"/>
    <p:sldId id="267" r:id="rId7"/>
    <p:sldId id="271" r:id="rId8"/>
    <p:sldId id="272" r:id="rId9"/>
    <p:sldId id="261" r:id="rId10"/>
    <p:sldId id="275" r:id="rId11"/>
    <p:sldId id="270" r:id="rId12"/>
    <p:sldId id="276" r:id="rId13"/>
    <p:sldId id="284" r:id="rId14"/>
    <p:sldId id="259" r:id="rId15"/>
    <p:sldId id="263" r:id="rId16"/>
    <p:sldId id="260" r:id="rId17"/>
    <p:sldId id="265" r:id="rId18"/>
    <p:sldId id="274" r:id="rId19"/>
    <p:sldId id="290" r:id="rId20"/>
    <p:sldId id="291" r:id="rId21"/>
    <p:sldId id="280" r:id="rId22"/>
    <p:sldId id="292" r:id="rId23"/>
    <p:sldId id="282" r:id="rId24"/>
    <p:sldId id="277" r:id="rId25"/>
    <p:sldId id="278" r:id="rId26"/>
    <p:sldId id="279" r:id="rId27"/>
    <p:sldId id="283" r:id="rId28"/>
    <p:sldId id="281" r:id="rId29"/>
    <p:sldId id="285" r:id="rId30"/>
    <p:sldId id="287" r:id="rId31"/>
    <p:sldId id="288" r:id="rId32"/>
    <p:sldId id="268" r:id="rId33"/>
  </p:sldIdLst>
  <p:sldSz cx="12190413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662">
          <p15:clr>
            <a:srgbClr val="A4A3A4"/>
          </p15:clr>
        </p15:guide>
        <p15:guide id="7" orient="horz" pos="341">
          <p15:clr>
            <a:srgbClr val="A4A3A4"/>
          </p15:clr>
        </p15:guide>
        <p15:guide id="8" orient="horz" pos="953">
          <p15:clr>
            <a:srgbClr val="A4A3A4"/>
          </p15:clr>
        </p15:guide>
        <p15:guide id="9" pos="7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Wagner" initials="MW" lastIdx="1" clrIdx="0">
    <p:extLst>
      <p:ext uri="{19B8F6BF-5375-455C-9EA6-DF929625EA0E}">
        <p15:presenceInfo xmlns:p15="http://schemas.microsoft.com/office/powerpoint/2012/main" userId="S::maik.wagner@tallence.com::c86f31ee-9193-4e8e-b437-a6eae65585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8D3"/>
    <a:srgbClr val="6A8BAD"/>
    <a:srgbClr val="00447F"/>
    <a:srgbClr val="000000"/>
    <a:srgbClr val="005BAA"/>
    <a:srgbClr val="595959"/>
    <a:srgbClr val="7F7F7F"/>
    <a:srgbClr val="404040"/>
    <a:srgbClr val="E1E1E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2" autoAdjust="0"/>
    <p:restoredTop sz="68714" autoAdjust="0"/>
  </p:normalViewPr>
  <p:slideViewPr>
    <p:cSldViewPr snapToGrid="0" snapToObjects="1" showGuides="1">
      <p:cViewPr>
        <p:scale>
          <a:sx n="77" d="100"/>
          <a:sy n="77" d="100"/>
        </p:scale>
        <p:origin x="415" y="403"/>
      </p:cViewPr>
      <p:guideLst>
        <p:guide orient="horz" pos="3662"/>
        <p:guide orient="horz" pos="341"/>
        <p:guide orient="horz" pos="953"/>
        <p:guide pos="7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 err="1"/>
            <a:t>PageSteps</a:t>
          </a:r>
          <a:endParaRPr lang="de-DE" dirty="0"/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Jedes </a:t>
          </a:r>
          <a:r>
            <a:rPr lang="de-DE" dirty="0" err="1"/>
            <a:t>PageObject</a:t>
          </a:r>
          <a:r>
            <a:rPr lang="de-DE" dirty="0"/>
            <a:t> hat spezifische </a:t>
          </a:r>
          <a:r>
            <a:rPr lang="de-DE" dirty="0" err="1"/>
            <a:t>PageSteps</a:t>
          </a:r>
          <a:endParaRPr lang="de-DE" dirty="0"/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 err="1"/>
            <a:t>PageObjects</a:t>
          </a:r>
          <a:endParaRPr lang="de-DE" dirty="0"/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Beinhaltet </a:t>
          </a:r>
          <a:r>
            <a:rPr lang="de-DE" dirty="0" err="1"/>
            <a:t>WebElemente</a:t>
          </a:r>
          <a:r>
            <a:rPr lang="de-DE" dirty="0"/>
            <a:t>, die per Name, </a:t>
          </a:r>
          <a:r>
            <a:rPr lang="de-DE" dirty="0" err="1"/>
            <a:t>id</a:t>
          </a:r>
          <a:r>
            <a:rPr lang="de-DE" dirty="0"/>
            <a:t>, </a:t>
          </a:r>
          <a:r>
            <a:rPr lang="de-DE" dirty="0" err="1"/>
            <a:t>className</a:t>
          </a:r>
          <a:r>
            <a:rPr lang="de-DE" dirty="0"/>
            <a:t>, </a:t>
          </a:r>
          <a:r>
            <a:rPr lang="de-DE" dirty="0" err="1"/>
            <a:t>xpath</a:t>
          </a:r>
          <a:r>
            <a:rPr lang="de-DE" dirty="0"/>
            <a:t>, … angesteuert werden können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/>
            <a:t>Browser</a:t>
          </a:r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 err="1"/>
            <a:t>PageSteps</a:t>
          </a:r>
          <a:r>
            <a:rPr lang="de-DE" dirty="0"/>
            <a:t> interagieren über die </a:t>
          </a:r>
          <a:r>
            <a:rPr lang="de-DE" dirty="0" err="1"/>
            <a:t>WebElemente</a:t>
          </a:r>
          <a:r>
            <a:rPr lang="de-DE" dirty="0"/>
            <a:t> des </a:t>
          </a:r>
          <a:r>
            <a:rPr lang="de-DE" dirty="0" err="1"/>
            <a:t>PageObject</a:t>
          </a:r>
          <a:r>
            <a:rPr lang="de-DE" dirty="0"/>
            <a:t> auf dem Browser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/>
            <a:t>Story</a:t>
          </a:r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Repräsentiert einen Teil Fachlichkeit</a:t>
          </a:r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/>
            <a:t>Szenario</a:t>
          </a:r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Repräsentiert ein konkretes fachliches Fallbeispiel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 err="1"/>
            <a:t>Step</a:t>
          </a:r>
          <a:endParaRPr lang="de-DE" dirty="0"/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/>
            <a:t>Repräsentiert einen Schritt von Given-</a:t>
          </a:r>
          <a:r>
            <a:rPr lang="de-DE" dirty="0" err="1"/>
            <a:t>When</a:t>
          </a:r>
          <a:r>
            <a:rPr lang="de-DE" dirty="0"/>
            <a:t>-</a:t>
          </a:r>
          <a:r>
            <a:rPr lang="de-DE" dirty="0" err="1"/>
            <a:t>Then</a:t>
          </a:r>
          <a:r>
            <a:rPr lang="de-DE" dirty="0"/>
            <a:t> 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E896EA59-A06F-4305-8D45-6EFB5C1AA6B0}">
      <dgm:prSet phldrT="[Text]"/>
      <dgm:spPr/>
      <dgm:t>
        <a:bodyPr/>
        <a:lstStyle/>
        <a:p>
          <a:r>
            <a:rPr lang="de-DE" dirty="0"/>
            <a:t>Besteht aus 1…n Szenarien</a:t>
          </a:r>
        </a:p>
      </dgm:t>
    </dgm:pt>
    <dgm:pt modelId="{D57694AC-8AE4-4AC9-84D3-ECAF9508CAC5}" type="parTrans" cxnId="{39B2E799-8729-4F07-8AB8-A43BFF343E44}">
      <dgm:prSet/>
      <dgm:spPr/>
      <dgm:t>
        <a:bodyPr/>
        <a:lstStyle/>
        <a:p>
          <a:endParaRPr lang="de-DE"/>
        </a:p>
      </dgm:t>
    </dgm:pt>
    <dgm:pt modelId="{52E10F19-CD4D-459B-ABB5-4D0AA78F7700}" type="sibTrans" cxnId="{39B2E799-8729-4F07-8AB8-A43BFF343E44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39B2E799-8729-4F07-8AB8-A43BFF343E44}" srcId="{9FA9E3EE-A48A-8D46-848E-B05C1EBA58C1}" destId="{E896EA59-A06F-4305-8D45-6EFB5C1AA6B0}" srcOrd="1" destOrd="0" parTransId="{D57694AC-8AE4-4AC9-84D3-ECAF9508CAC5}" sibTransId="{52E10F19-CD4D-459B-ABB5-4D0AA78F7700}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2431D1DE-87DB-4022-BD77-BED73D90A4B9}" type="presOf" srcId="{E896EA59-A06F-4305-8D45-6EFB5C1AA6B0}" destId="{5367F2CC-0AA7-7A47-91E7-84E95D627C1B}" srcOrd="0" destOrd="1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171" y="65505"/>
        <a:ext cx="2351617" cy="576000"/>
      </dsp:txXfrm>
    </dsp:sp>
    <dsp:sp modelId="{5367F2CC-0AA7-7A47-91E7-84E95D627C1B}">
      <dsp:nvSpPr>
        <dsp:cNvPr id="0" name=""/>
        <dsp:cNvSpPr/>
      </dsp:nvSpPr>
      <dsp:spPr>
        <a:xfrm>
          <a:off x="486828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Jedes </a:t>
          </a:r>
          <a:r>
            <a:rPr lang="de-DE" sz="2000" kern="1200" dirty="0" err="1"/>
            <a:t>PageObject</a:t>
          </a:r>
          <a:r>
            <a:rPr lang="de-DE" sz="2000" kern="1200" dirty="0"/>
            <a:t> hat spezifische </a:t>
          </a: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55705" y="710382"/>
        <a:ext cx="2213863" cy="2427246"/>
      </dsp:txXfrm>
    </dsp:sp>
    <dsp:sp modelId="{456DBFD5-F047-224D-99D4-445DAADFCD8E}">
      <dsp:nvSpPr>
        <dsp:cNvPr id="0" name=""/>
        <dsp:cNvSpPr/>
      </dsp:nvSpPr>
      <dsp:spPr>
        <a:xfrm>
          <a:off x="2713286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713286" y="1778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PageObjects</a:t>
          </a:r>
          <a:endParaRPr lang="de-DE" sz="2000" kern="1200" dirty="0"/>
        </a:p>
      </dsp:txBody>
      <dsp:txXfrm>
        <a:off x="3782776" y="65505"/>
        <a:ext cx="2351617" cy="576000"/>
      </dsp:txXfrm>
    </dsp:sp>
    <dsp:sp modelId="{E08162C6-7FB9-9F47-9612-90AE120CFEED}">
      <dsp:nvSpPr>
        <dsp:cNvPr id="0" name=""/>
        <dsp:cNvSpPr/>
      </dsp:nvSpPr>
      <dsp:spPr>
        <a:xfrm>
          <a:off x="4264433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Beinhaltet </a:t>
          </a:r>
          <a:r>
            <a:rPr lang="de-DE" sz="2000" kern="1200" dirty="0" err="1"/>
            <a:t>WebElemente</a:t>
          </a:r>
          <a:r>
            <a:rPr lang="de-DE" sz="2000" kern="1200" dirty="0"/>
            <a:t>, die per Name, </a:t>
          </a:r>
          <a:r>
            <a:rPr lang="de-DE" sz="2000" kern="1200" dirty="0" err="1"/>
            <a:t>id</a:t>
          </a:r>
          <a:r>
            <a:rPr lang="de-DE" sz="2000" kern="1200" dirty="0"/>
            <a:t>, </a:t>
          </a:r>
          <a:r>
            <a:rPr lang="de-DE" sz="2000" kern="1200" dirty="0" err="1"/>
            <a:t>className</a:t>
          </a:r>
          <a:r>
            <a:rPr lang="de-DE" sz="2000" kern="1200" dirty="0"/>
            <a:t>, </a:t>
          </a:r>
          <a:r>
            <a:rPr lang="de-DE" sz="2000" kern="1200" dirty="0" err="1"/>
            <a:t>xpath</a:t>
          </a:r>
          <a:r>
            <a:rPr lang="de-DE" sz="2000" kern="1200" dirty="0"/>
            <a:t>, … angesteuert werden können</a:t>
          </a:r>
        </a:p>
      </dsp:txBody>
      <dsp:txXfrm>
        <a:off x="4333310" y="710382"/>
        <a:ext cx="2213863" cy="2427246"/>
      </dsp:txXfrm>
    </dsp:sp>
    <dsp:sp modelId="{5007FC8D-4FBE-4941-A6B9-6D0C40884710}">
      <dsp:nvSpPr>
        <dsp:cNvPr id="0" name=""/>
        <dsp:cNvSpPr/>
      </dsp:nvSpPr>
      <dsp:spPr>
        <a:xfrm>
          <a:off x="6490890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6490890" y="1778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Browser</a:t>
          </a:r>
        </a:p>
      </dsp:txBody>
      <dsp:txXfrm>
        <a:off x="7560380" y="65505"/>
        <a:ext cx="2351617" cy="576000"/>
      </dsp:txXfrm>
    </dsp:sp>
    <dsp:sp modelId="{987979C1-E718-6841-8AF8-938B1A4A9961}">
      <dsp:nvSpPr>
        <dsp:cNvPr id="0" name=""/>
        <dsp:cNvSpPr/>
      </dsp:nvSpPr>
      <dsp:spPr>
        <a:xfrm>
          <a:off x="8042037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/>
            <a:t>PageSteps</a:t>
          </a:r>
          <a:r>
            <a:rPr lang="de-DE" sz="2000" kern="1200" dirty="0"/>
            <a:t> interagieren über die </a:t>
          </a:r>
          <a:r>
            <a:rPr lang="de-DE" sz="2000" kern="1200" dirty="0" err="1"/>
            <a:t>WebElemente</a:t>
          </a:r>
          <a:r>
            <a:rPr lang="de-DE" sz="2000" kern="1200" dirty="0"/>
            <a:t> des </a:t>
          </a:r>
          <a:r>
            <a:rPr lang="de-DE" sz="2000" kern="1200" dirty="0" err="1"/>
            <a:t>PageObject</a:t>
          </a:r>
          <a:r>
            <a:rPr lang="de-DE" sz="2000" kern="1200" dirty="0"/>
            <a:t> auf dem Browser</a:t>
          </a:r>
        </a:p>
      </dsp:txBody>
      <dsp:txXfrm>
        <a:off x="8110914" y="710382"/>
        <a:ext cx="2213863" cy="242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Story</a:t>
          </a:r>
        </a:p>
      </dsp:txBody>
      <dsp:txXfrm>
        <a:off x="5171" y="129704"/>
        <a:ext cx="2351617" cy="547200"/>
      </dsp:txXfrm>
    </dsp:sp>
    <dsp:sp modelId="{5367F2CC-0AA7-7A47-91E7-84E95D627C1B}">
      <dsp:nvSpPr>
        <dsp:cNvPr id="0" name=""/>
        <dsp:cNvSpPr/>
      </dsp:nvSpPr>
      <dsp:spPr>
        <a:xfrm>
          <a:off x="486828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Teil Fachlichkeit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Besteht aus 1…n Szenarien</a:t>
          </a:r>
        </a:p>
      </dsp:txBody>
      <dsp:txXfrm>
        <a:off x="535911" y="725987"/>
        <a:ext cx="2253451" cy="1577634"/>
      </dsp:txXfrm>
    </dsp:sp>
    <dsp:sp modelId="{456DBFD5-F047-224D-99D4-445DAADFCD8E}">
      <dsp:nvSpPr>
        <dsp:cNvPr id="0" name=""/>
        <dsp:cNvSpPr/>
      </dsp:nvSpPr>
      <dsp:spPr>
        <a:xfrm>
          <a:off x="2713286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2713286" y="2276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Szenario</a:t>
          </a:r>
        </a:p>
      </dsp:txBody>
      <dsp:txXfrm>
        <a:off x="3782776" y="129704"/>
        <a:ext cx="2351617" cy="547200"/>
      </dsp:txXfrm>
    </dsp:sp>
    <dsp:sp modelId="{E08162C6-7FB9-9F47-9612-90AE120CFEED}">
      <dsp:nvSpPr>
        <dsp:cNvPr id="0" name=""/>
        <dsp:cNvSpPr/>
      </dsp:nvSpPr>
      <dsp:spPr>
        <a:xfrm>
          <a:off x="4264433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 konkretes fachliches Fallbeispiel</a:t>
          </a:r>
        </a:p>
      </dsp:txBody>
      <dsp:txXfrm>
        <a:off x="4313516" y="725987"/>
        <a:ext cx="2253451" cy="1577634"/>
      </dsp:txXfrm>
    </dsp:sp>
    <dsp:sp modelId="{5007FC8D-4FBE-4941-A6B9-6D0C40884710}">
      <dsp:nvSpPr>
        <dsp:cNvPr id="0" name=""/>
        <dsp:cNvSpPr/>
      </dsp:nvSpPr>
      <dsp:spPr>
        <a:xfrm>
          <a:off x="6490890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6490890" y="2276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Step</a:t>
          </a:r>
          <a:endParaRPr lang="de-DE" sz="1900" kern="1200" dirty="0"/>
        </a:p>
      </dsp:txBody>
      <dsp:txXfrm>
        <a:off x="7560380" y="129704"/>
        <a:ext cx="2351617" cy="547200"/>
      </dsp:txXfrm>
    </dsp:sp>
    <dsp:sp modelId="{987979C1-E718-6841-8AF8-938B1A4A9961}">
      <dsp:nvSpPr>
        <dsp:cNvPr id="0" name=""/>
        <dsp:cNvSpPr/>
      </dsp:nvSpPr>
      <dsp:spPr>
        <a:xfrm>
          <a:off x="8042037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Schritt von Given-</a:t>
          </a:r>
          <a:r>
            <a:rPr lang="de-DE" sz="1900" kern="1200" dirty="0" err="1"/>
            <a:t>When</a:t>
          </a:r>
          <a:r>
            <a:rPr lang="de-DE" sz="1900" kern="1200" dirty="0"/>
            <a:t>-</a:t>
          </a:r>
          <a:r>
            <a:rPr lang="de-DE" sz="1900" kern="1200" dirty="0" err="1"/>
            <a:t>Then</a:t>
          </a:r>
          <a:r>
            <a:rPr lang="de-DE" sz="1900" kern="1200" dirty="0"/>
            <a:t> </a:t>
          </a:r>
        </a:p>
      </dsp:txBody>
      <dsp:txXfrm>
        <a:off x="8091120" y="725987"/>
        <a:ext cx="2253451" cy="1577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597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508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855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9930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Meta-Filter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VM-option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</a:t>
            </a:r>
            <a:r>
              <a:rPr lang="de-DE" dirty="0" err="1"/>
              <a:t>RunAllStories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Name-Input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DataSet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StoryInteraction</a:t>
            </a:r>
            <a:r>
              <a:rPr lang="de-DE" dirty="0"/>
              <a:t> (Converter)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Composite-</a:t>
            </a:r>
            <a:r>
              <a:rPr lang="de-DE" dirty="0" err="1"/>
              <a:t>Steps</a:t>
            </a:r>
            <a:r>
              <a:rPr lang="de-DE" dirty="0"/>
              <a:t> (</a:t>
            </a:r>
            <a:r>
              <a:rPr lang="de-DE" dirty="0" err="1"/>
              <a:t>Priority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Calculation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GivenStories</a:t>
            </a:r>
            <a:r>
              <a:rPr lang="de-DE" dirty="0"/>
              <a:t> – </a:t>
            </a:r>
            <a:r>
              <a:rPr lang="de-DE" dirty="0" err="1"/>
              <a:t>GivenStories</a:t>
            </a:r>
            <a:r>
              <a:rPr lang="de-DE" dirty="0"/>
              <a:t> müssen auch </a:t>
            </a:r>
            <a:r>
              <a:rPr lang="de-DE" dirty="0" err="1"/>
              <a:t>MetaTag</a:t>
            </a:r>
            <a:r>
              <a:rPr lang="de-DE" dirty="0"/>
              <a:t> besitzen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PatternVariants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ExampleTables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Mock/Simulator (</a:t>
            </a:r>
            <a:r>
              <a:rPr lang="de-DE" dirty="0" err="1"/>
              <a:t>evtl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111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6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Datum und Autor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8437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Agenda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6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7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8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8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1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2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5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6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1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56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2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7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8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3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4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6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54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9" name="Nr. 8"/>
          <p:cNvSpPr>
            <a:spLocks noGrp="1"/>
          </p:cNvSpPr>
          <p:nvPr>
            <p:ph type="body" sz="quarter" idx="79" hasCustomPrompt="1"/>
          </p:nvPr>
        </p:nvSpPr>
        <p:spPr bwMode="gray">
          <a:xfrm>
            <a:off x="755999" y="4573359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3" name="Nr. 9"/>
          <p:cNvSpPr>
            <a:spLocks noGrp="1"/>
          </p:cNvSpPr>
          <p:nvPr>
            <p:ph type="body" sz="quarter" idx="82" hasCustomPrompt="1"/>
          </p:nvPr>
        </p:nvSpPr>
        <p:spPr bwMode="gray">
          <a:xfrm>
            <a:off x="755999" y="5010796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6" name="Nr. 10"/>
          <p:cNvSpPr>
            <a:spLocks noGrp="1"/>
          </p:cNvSpPr>
          <p:nvPr>
            <p:ph type="body" sz="quarter" idx="85" hasCustomPrompt="1"/>
          </p:nvPr>
        </p:nvSpPr>
        <p:spPr bwMode="gray">
          <a:xfrm>
            <a:off x="755999" y="544823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3" name="Text 8"/>
          <p:cNvSpPr>
            <a:spLocks noGrp="1"/>
          </p:cNvSpPr>
          <p:nvPr>
            <p:ph type="body" sz="quarter" idx="80" hasCustomPrompt="1"/>
          </p:nvPr>
        </p:nvSpPr>
        <p:spPr bwMode="gray">
          <a:xfrm>
            <a:off x="1116000" y="4573359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5" name="Text 9"/>
          <p:cNvSpPr>
            <a:spLocks noGrp="1"/>
          </p:cNvSpPr>
          <p:nvPr>
            <p:ph type="body" sz="quarter" idx="83" hasCustomPrompt="1"/>
          </p:nvPr>
        </p:nvSpPr>
        <p:spPr bwMode="gray">
          <a:xfrm>
            <a:off x="1116000" y="5010796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7" name="Text 10"/>
          <p:cNvSpPr>
            <a:spLocks noGrp="1"/>
          </p:cNvSpPr>
          <p:nvPr>
            <p:ph type="body" sz="quarter" idx="86" hasCustomPrompt="1"/>
          </p:nvPr>
        </p:nvSpPr>
        <p:spPr bwMode="gray">
          <a:xfrm>
            <a:off x="1116000" y="5448230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07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mit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29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2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0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8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31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0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genda mit Zeitangabe und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Zeit 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852800" y="1511300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6" name="Zeit 2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4852800" y="1948737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8" name="Zeit 3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852800" y="2386174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0" name="Zeit 4"/>
          <p:cNvSpPr>
            <a:spLocks noGrp="1"/>
          </p:cNvSpPr>
          <p:nvPr>
            <p:ph type="body" sz="quarter" idx="66" hasCustomPrompt="1"/>
          </p:nvPr>
        </p:nvSpPr>
        <p:spPr bwMode="gray">
          <a:xfrm>
            <a:off x="4852800" y="2823611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8" name="Zeit 5"/>
          <p:cNvSpPr>
            <a:spLocks noGrp="1"/>
          </p:cNvSpPr>
          <p:nvPr>
            <p:ph type="body" sz="quarter" idx="69" hasCustomPrompt="1"/>
          </p:nvPr>
        </p:nvSpPr>
        <p:spPr bwMode="gray">
          <a:xfrm>
            <a:off x="4852800" y="3261048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0" name="Zeit 6"/>
          <p:cNvSpPr>
            <a:spLocks noGrp="1"/>
          </p:cNvSpPr>
          <p:nvPr>
            <p:ph type="body" sz="quarter" idx="72" hasCustomPrompt="1"/>
          </p:nvPr>
        </p:nvSpPr>
        <p:spPr bwMode="gray">
          <a:xfrm>
            <a:off x="4852800" y="3698485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2" name="Zeit 7"/>
          <p:cNvSpPr>
            <a:spLocks noGrp="1"/>
          </p:cNvSpPr>
          <p:nvPr>
            <p:ph type="body" sz="quarter" idx="75" hasCustomPrompt="1"/>
          </p:nvPr>
        </p:nvSpPr>
        <p:spPr bwMode="gray">
          <a:xfrm>
            <a:off x="4852800" y="4135922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101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860093" y="1509830"/>
            <a:ext cx="7200" cy="298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0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1899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1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7899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44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2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194400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Kontakt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25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21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 mit Tex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/>
          <p:cNvSpPr txBox="1"/>
          <p:nvPr userDrawn="1"/>
        </p:nvSpPr>
        <p:spPr bwMode="gray">
          <a:xfrm>
            <a:off x="1057275" y="1512000"/>
            <a:ext cx="10077931" cy="1944000"/>
          </a:xfrm>
          <a:prstGeom prst="rect">
            <a:avLst/>
          </a:prstGeom>
        </p:spPr>
        <p:txBody>
          <a:bodyPr vert="horz" lIns="0" tIns="0" rIns="0" bIns="108000" rtlCol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  <a:tabLst>
                <a:tab pos="1076325" algn="l"/>
              </a:tabLst>
              <a:defRPr sz="1400" b="0" cap="none" spc="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de-DE" sz="1200" noProof="0" dirty="0"/>
              <a:t>Die </a:t>
            </a:r>
            <a:r>
              <a:rPr lang="de-DE" sz="1200" noProof="0" dirty="0" err="1"/>
              <a:t>Tallence</a:t>
            </a:r>
            <a:r>
              <a:rPr lang="de-DE" sz="1200" noProof="0" dirty="0"/>
              <a:t> AG ist eine Technologie- und Managementberatung für die digitale Transformation. Wir unterstützen unsere Kunden, die Digitalisierung zu ihrem Vorteil zu nutzen und Wettbewerbsvorteile zu schaffen. Wir beraten, entwickeln und steuern - hierbei gehen wir konkret und ergebnisorientiert vor. Ob internationaler Technologie-Konzern, traditioneller Mittelstand oder Öffentlicher Sektor: Der Nutzen für den Endkunden ist stets Leitidee und Antrieb von </a:t>
            </a:r>
            <a:r>
              <a:rPr lang="de-DE" sz="1200" noProof="0" dirty="0" err="1"/>
              <a:t>Tallence</a:t>
            </a:r>
            <a:r>
              <a:rPr lang="de-DE" sz="1200" noProof="0" dirty="0"/>
              <a:t>. Diesen stellen wir durch echte Expertenleistung und höchstes Engagement sicher. Unsere Klienten kommen aus so vielfältigen Branchen wie der TIME-Industrie, Medien, Handel, Energie und Tourismus. Gemeinsam mit unserer Tochtergesellschaft NEO Analytics GmbH arbeiten mehr als 80 IT-Entwickler, </a:t>
            </a:r>
            <a:r>
              <a:rPr lang="de-DE" sz="1200" noProof="0" dirty="0" err="1"/>
              <a:t>Machine</a:t>
            </a:r>
            <a:r>
              <a:rPr lang="de-DE" sz="1200" noProof="0" dirty="0"/>
              <a:t> Learning Spezialisten und Management-Berater an den Standorten Hamburg, Frankfurt, Karlsruhe und Marburg an zukunftsweisenden Themen der Digital Economy.</a:t>
            </a:r>
          </a:p>
        </p:txBody>
      </p:sp>
      <p:pic>
        <p:nvPicPr>
          <p:cNvPr id="16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FA0DE8-8033-462D-BDBF-CD1E1FDE3CA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16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el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15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Dekorelement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cxnSp>
        <p:nvCxnSpPr>
          <p:cNvPr id="19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71BE61-C023-4ED4-BECD-45A03B55F88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38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1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Inhalt"/>
          <p:cNvSpPr>
            <a:spLocks noGrp="1"/>
          </p:cNvSpPr>
          <p:nvPr>
            <p:ph sz="half" idx="14"/>
          </p:nvPr>
        </p:nvSpPr>
        <p:spPr bwMode="gray">
          <a:xfrm>
            <a:off x="756000" y="1512000"/>
            <a:ext cx="110376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31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15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pic>
        <p:nvPicPr>
          <p:cNvPr id="9" name="Logo" descr="\\NAS\PresentationLoad\Custom-Design\Tallence\vom Kunden\01_logo\Tallence_logotype\03_PNG\02_Tallence_black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4" y="1083180"/>
            <a:ext cx="2809276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10047508" y="2559600"/>
            <a:ext cx="4298400" cy="4298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13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Datum und Autor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6287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110376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5053999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915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9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48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Inhalt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7559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79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0" y="1512000"/>
            <a:ext cx="7984798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9" y="1452625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388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438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400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4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81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5B3DBBF-4A8C-46E8-A0AB-E0735B148AED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22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72288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1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21950"/>
            <a:ext cx="7228800" cy="31883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FAB3FD-4E6C-46E0-B1BD-C93EFC10EB3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496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Inhalt"/>
          <p:cNvSpPr>
            <a:spLocks noGrp="1"/>
          </p:cNvSpPr>
          <p:nvPr>
            <p:ph sz="half" idx="22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875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2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D85A577-AB73-44DD-ABC0-BFB8B3497DED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75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18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34164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34164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0"/>
            <a:ext cx="72288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19962" y="1735293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1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8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177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1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9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621CD1E-4595-42C3-BFF0-83D0896B7E8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03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1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050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0" name="Bild 1"/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755997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219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45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3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0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6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7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4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A86C45-CD1A-44AA-99BA-C8001C00C2F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127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9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4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08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61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55998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8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6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3" name="Nr.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3"/>
          <p:cNvSpPr>
            <a:spLocks noGrp="1"/>
          </p:cNvSpPr>
          <p:nvPr>
            <p:ph sz="half" idx="19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15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74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222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5" name="Linie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1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4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73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6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90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0" name="Nr. 2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331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381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27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125598" y="1675122"/>
            <a:ext cx="93600" cy="54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2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3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1054800" y="151568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1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8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3884398" y="3164097"/>
            <a:ext cx="576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56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64148" y="2625148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4828BB-7B4A-43F5-823E-CE2F139C8F04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841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4564800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 4"/>
          <p:cNvSpPr>
            <a:spLocks noGrp="1"/>
          </p:cNvSpPr>
          <p:nvPr>
            <p:ph type="body" sz="quarter" idx="25"/>
          </p:nvPr>
        </p:nvSpPr>
        <p:spPr bwMode="gray">
          <a:xfrm>
            <a:off x="44370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4370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4800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8378725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Dekorelement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329698" y="1724836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4" name="Text 7"/>
          <p:cNvSpPr>
            <a:spLocks noGrp="1"/>
          </p:cNvSpPr>
          <p:nvPr>
            <p:ph type="body" sz="quarter" idx="28"/>
          </p:nvPr>
        </p:nvSpPr>
        <p:spPr bwMode="gray">
          <a:xfrm>
            <a:off x="8249127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8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249127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Text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771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39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1" name="Text 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5665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3" name="Inhalt 2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4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3771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5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51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0" name="Tex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Nr.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7" name="Nr.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6598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3" name="Linie 2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4566598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3" name="Inhalt 3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Nr.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9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2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9" name="Nr. 5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80473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4" name="Linie 4"/>
          <p:cNvSpPr>
            <a:spLocks noGrp="1"/>
          </p:cNvSpPr>
          <p:nvPr>
            <p:ph type="body" sz="quarter" idx="92" hasCustomPrompt="1"/>
          </p:nvPr>
        </p:nvSpPr>
        <p:spPr bwMode="gray">
          <a:xfrm>
            <a:off x="8380473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9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2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4298400"/>
          </a:xfrm>
        </p:spPr>
        <p:txBody>
          <a:bodyPr tIns="316800" anchor="t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48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2461783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3613987" y="1510020"/>
            <a:ext cx="2462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6472593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3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613987" y="4842000"/>
            <a:ext cx="2462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6" name="Bild 4"/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9331198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705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Nr. und Inhal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Untertitel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5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33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63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Mitte"/>
          <p:cNvSpPr>
            <a:spLocks noGrp="1"/>
          </p:cNvSpPr>
          <p:nvPr>
            <p:ph sz="half" idx="14" hasCustomPrompt="1"/>
          </p:nvPr>
        </p:nvSpPr>
        <p:spPr bwMode="gray">
          <a:xfrm>
            <a:off x="3395206" y="1785247"/>
            <a:ext cx="5400000" cy="3600000"/>
          </a:xfrm>
          <a:prstGeom prst="rect">
            <a:avLst/>
          </a:prstGeom>
        </p:spPr>
        <p:txBody>
          <a:bodyPr lIns="144000" tIns="144000" rIns="144000" bIns="144000" anchor="ctr" anchorCtr="0"/>
          <a:lstStyle>
            <a:lvl1pPr marL="270000" indent="-27000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sz="half" idx="13" hasCustomPrompt="1"/>
          </p:nvPr>
        </p:nvSpPr>
        <p:spPr bwMode="gray">
          <a:xfrm>
            <a:off x="4023160" y="1515064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1" name="Nr. 1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127234" y="144313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2" name="Text 2"/>
          <p:cNvSpPr>
            <a:spLocks noGrp="1"/>
          </p:cNvSpPr>
          <p:nvPr>
            <p:ph sz="half" idx="16" hasCustomPrompt="1"/>
          </p:nvPr>
        </p:nvSpPr>
        <p:spPr bwMode="gray">
          <a:xfrm>
            <a:off x="8032158" y="2353468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5" name="Nr.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136232" y="2281541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3" name="Text 3"/>
          <p:cNvSpPr>
            <a:spLocks noGrp="1"/>
          </p:cNvSpPr>
          <p:nvPr>
            <p:ph sz="half" idx="17" hasCustomPrompt="1"/>
          </p:nvPr>
        </p:nvSpPr>
        <p:spPr bwMode="gray">
          <a:xfrm>
            <a:off x="8574626" y="3729527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6" name="Nr.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678700" y="3657600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sz="half" idx="32" hasCustomPrompt="1"/>
          </p:nvPr>
        </p:nvSpPr>
        <p:spPr bwMode="gray">
          <a:xfrm>
            <a:off x="7714798" y="4532172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5" name="Nr. 4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818872" y="4460245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4" name="Text 5"/>
          <p:cNvSpPr>
            <a:spLocks noGrp="1"/>
          </p:cNvSpPr>
          <p:nvPr>
            <p:ph sz="half" idx="18" hasCustomPrompt="1"/>
          </p:nvPr>
        </p:nvSpPr>
        <p:spPr bwMode="gray">
          <a:xfrm>
            <a:off x="5032402" y="5344500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2" name="Nr.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136476" y="5272573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20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683035" y="452298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7" name="Nr.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789611" y="445105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6" name="Text 7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53448" y="325833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7" name="Nr. 7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860024" y="318640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8" name="Text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362079" y="2422151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8" name="Nr. 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68655" y="2350224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" name="Fußzeile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D13F-B150-48FA-9084-D9E756CCCB07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Zitat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1214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Zitat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10847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Zitat rot 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59310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genda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27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44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9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0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2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3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5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6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1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2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7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8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3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5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26.11.2019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6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756000" y="1512000"/>
            <a:ext cx="11037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36" name="Dekorelement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8666" y="565428"/>
            <a:ext cx="251203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Linie"/>
          <p:cNvCxnSpPr/>
          <p:nvPr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396000" y="6291000"/>
            <a:ext cx="5554800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848162" y="6291000"/>
            <a:ext cx="689251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BFDAD13F-B150-48FA-9084-D9E756CCCB07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0716399" y="6291000"/>
            <a:ext cx="280076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0" name="Logo" descr="\\NAS\PresentationLoad\Custom-Design\Tallence\vom Kunden\01_logo\Tallence_symbol\03_PNG\02_Tallence_black_symbol.png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74310" y="6343200"/>
            <a:ext cx="519289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Hilfslinien"/>
          <p:cNvGrpSpPr/>
          <p:nvPr/>
        </p:nvGrpSpPr>
        <p:grpSpPr bwMode="gray">
          <a:xfrm>
            <a:off x="-737252" y="-737252"/>
            <a:ext cx="12534205" cy="7087652"/>
            <a:chOff x="-737252" y="-737252"/>
            <a:chExt cx="12534205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756443" y="-737252"/>
              <a:ext cx="900000" cy="720000"/>
              <a:chOff x="756443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756444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75644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14,82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896953" y="-737252"/>
              <a:ext cx="900000" cy="720000"/>
              <a:chOff x="10896953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796953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89695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 15,84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536774"/>
              <a:ext cx="737252" cy="540000"/>
              <a:chOff x="-737252" y="536774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539155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536774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8,02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5,32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2781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6,62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4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1" r:id="rId2"/>
    <p:sldLayoutId id="2147483953" r:id="rId3"/>
    <p:sldLayoutId id="2147483954" r:id="rId4"/>
    <p:sldLayoutId id="2147483926" r:id="rId5"/>
    <p:sldLayoutId id="2147483963" r:id="rId6"/>
    <p:sldLayoutId id="2147483923" r:id="rId7"/>
    <p:sldLayoutId id="2147483958" r:id="rId8"/>
    <p:sldLayoutId id="2147483972" r:id="rId9"/>
    <p:sldLayoutId id="2147483977" r:id="rId10"/>
    <p:sldLayoutId id="2147483957" r:id="rId11"/>
    <p:sldLayoutId id="2147484003" r:id="rId12"/>
    <p:sldLayoutId id="2147484004" r:id="rId13"/>
    <p:sldLayoutId id="2147484005" r:id="rId14"/>
    <p:sldLayoutId id="2147483980" r:id="rId15"/>
    <p:sldLayoutId id="2147483982" r:id="rId16"/>
    <p:sldLayoutId id="2147483941" r:id="rId17"/>
    <p:sldLayoutId id="2147483952" r:id="rId18"/>
    <p:sldLayoutId id="2147483940" r:id="rId19"/>
    <p:sldLayoutId id="2147483973" r:id="rId20"/>
    <p:sldLayoutId id="2147484000" r:id="rId21"/>
    <p:sldLayoutId id="2147483993" r:id="rId22"/>
    <p:sldLayoutId id="2147483990" r:id="rId23"/>
    <p:sldLayoutId id="2147483991" r:id="rId24"/>
    <p:sldLayoutId id="2147483964" r:id="rId25"/>
    <p:sldLayoutId id="2147483965" r:id="rId26"/>
    <p:sldLayoutId id="2147483948" r:id="rId27"/>
    <p:sldLayoutId id="2147483930" r:id="rId28"/>
    <p:sldLayoutId id="2147483966" r:id="rId29"/>
    <p:sldLayoutId id="2147483929" r:id="rId30"/>
    <p:sldLayoutId id="2147483933" r:id="rId31"/>
    <p:sldLayoutId id="2147483986" r:id="rId32"/>
    <p:sldLayoutId id="2147483967" r:id="rId33"/>
    <p:sldLayoutId id="2147483960" r:id="rId34"/>
    <p:sldLayoutId id="2147483961" r:id="rId35"/>
    <p:sldLayoutId id="2147483974" r:id="rId36"/>
    <p:sldLayoutId id="2147483984" r:id="rId37"/>
    <p:sldLayoutId id="2147483942" r:id="rId38"/>
    <p:sldLayoutId id="2147483969" r:id="rId39"/>
    <p:sldLayoutId id="2147483949" r:id="rId40"/>
    <p:sldLayoutId id="2147483946" r:id="rId41"/>
    <p:sldLayoutId id="2147483971" r:id="rId42"/>
    <p:sldLayoutId id="2147483970" r:id="rId43"/>
    <p:sldLayoutId id="2147483947" r:id="rId44"/>
    <p:sldLayoutId id="2147483985" r:id="rId45"/>
    <p:sldLayoutId id="2147483987" r:id="rId46"/>
    <p:sldLayoutId id="2147483988" r:id="rId47"/>
    <p:sldLayoutId id="2147483989" r:id="rId48"/>
    <p:sldLayoutId id="2147483959" r:id="rId49"/>
    <p:sldLayoutId id="2147483968" r:id="rId50"/>
    <p:sldLayoutId id="2147483962" r:id="rId51"/>
    <p:sldLayoutId id="2147483975" r:id="rId52"/>
    <p:sldLayoutId id="2147483978" r:id="rId53"/>
    <p:sldLayoutId id="2147483979" r:id="rId54"/>
    <p:sldLayoutId id="2147484001" r:id="rId55"/>
    <p:sldLayoutId id="2147483983" r:id="rId56"/>
    <p:sldLayoutId id="2147483976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76325" algn="l"/>
        </a:tabLs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7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31" userDrawn="1">
          <p15:clr>
            <a:srgbClr val="F26B43"/>
          </p15:clr>
        </p15:guide>
        <p15:guide id="5" orient="horz" pos="953" userDrawn="1">
          <p15:clr>
            <a:srgbClr val="F26B43"/>
          </p15:clr>
        </p15:guide>
        <p15:guide id="6" orient="horz" pos="36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lekom/bdd-web-app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github.com/wolffj1995/AdvancedBDD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AF8E-5D9C-E24D-803E-6EE0E3C77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0CA918-8761-8442-9E15-DCE988305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Unkomplizierte und leserliche Tests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7678905-58D7-3442-8C59-AFDF7AFFB0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E4998D-0AE0-F44D-BAF7-A316DC11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B1FB9B-EE93-9E4B-BD32-43921B7BF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28. November 2019	 Maik Wagner</a:t>
            </a:r>
          </a:p>
        </p:txBody>
      </p:sp>
    </p:spTree>
    <p:extLst>
      <p:ext uri="{BB962C8B-B14F-4D97-AF65-F5344CB8AC3E}">
        <p14:creationId xmlns:p14="http://schemas.microsoft.com/office/powerpoint/2010/main" val="9871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9D91F-4415-45CE-8EBA-A5633512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3AE770-4744-4960-AA88-200C42B8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Tech-Stack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F378D-9F72-458E-A0B5-7B65F4ECAE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9DCFCE-1D63-49FE-A05B-5CED6109B6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9" y="1475618"/>
            <a:ext cx="8238020" cy="1343783"/>
          </a:xfrm>
        </p:spPr>
        <p:txBody>
          <a:bodyPr/>
          <a:lstStyle/>
          <a:p>
            <a:r>
              <a:rPr lang="de-DE" dirty="0"/>
              <a:t>BDD-Web-App (</a:t>
            </a:r>
            <a:r>
              <a:rPr lang="de-DE" dirty="0">
                <a:hlinkClick r:id="rId2"/>
              </a:rPr>
              <a:t>https://github.com/telekom/bdd-web-app</a:t>
            </a:r>
            <a:r>
              <a:rPr lang="de-DE" dirty="0"/>
              <a:t>) </a:t>
            </a:r>
          </a:p>
          <a:p>
            <a:pPr lvl="1"/>
            <a:r>
              <a:rPr lang="de-DE" dirty="0"/>
              <a:t>Erleichtert das Testen einer Web-App mittels BDD</a:t>
            </a:r>
          </a:p>
          <a:p>
            <a:pPr lvl="1"/>
            <a:r>
              <a:rPr lang="de-DE" dirty="0"/>
              <a:t>integriert </a:t>
            </a:r>
            <a:r>
              <a:rPr lang="de-DE" dirty="0" err="1"/>
              <a:t>JBehave</a:t>
            </a:r>
            <a:r>
              <a:rPr lang="de-DE" dirty="0"/>
              <a:t>, </a:t>
            </a:r>
            <a:r>
              <a:rPr lang="de-DE" dirty="0" err="1"/>
              <a:t>Selenium</a:t>
            </a:r>
            <a:r>
              <a:rPr lang="de-DE" dirty="0"/>
              <a:t>, REST-</a:t>
            </a:r>
            <a:r>
              <a:rPr lang="de-DE" dirty="0" err="1"/>
              <a:t>Assured</a:t>
            </a:r>
            <a:r>
              <a:rPr lang="de-DE" dirty="0"/>
              <a:t> und Spring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A7993-0404-42B5-8FD7-F2A506AC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E10D61-345C-452A-909C-B3610A33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E6F1B8-CFFD-46A1-8291-AF257D19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FDD1DFC-175A-4FB9-BD73-63D5C2096FE8}"/>
              </a:ext>
            </a:extLst>
          </p:cNvPr>
          <p:cNvSpPr/>
          <p:nvPr/>
        </p:nvSpPr>
        <p:spPr>
          <a:xfrm>
            <a:off x="2027581" y="2819401"/>
            <a:ext cx="6400800" cy="32034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A94C467-C674-4345-9FD2-013F3F10CA1B}"/>
              </a:ext>
            </a:extLst>
          </p:cNvPr>
          <p:cNvSpPr txBox="1"/>
          <p:nvPr/>
        </p:nvSpPr>
        <p:spPr>
          <a:xfrm>
            <a:off x="2604052" y="3074590"/>
            <a:ext cx="1639956" cy="3317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bg1"/>
                </a:solidFill>
              </a:rPr>
              <a:t>BDD-Web-App</a:t>
            </a:r>
          </a:p>
        </p:txBody>
      </p:sp>
      <p:sp>
        <p:nvSpPr>
          <p:cNvPr id="19" name="Flussdiagramm: Zentralspeicher 18">
            <a:extLst>
              <a:ext uri="{FF2B5EF4-FFF2-40B4-BE49-F238E27FC236}">
                <a16:creationId xmlns:a16="http://schemas.microsoft.com/office/drawing/2014/main" id="{7CDFD2C5-3D0D-4106-8E37-CEA7D1DCAE71}"/>
              </a:ext>
            </a:extLst>
          </p:cNvPr>
          <p:cNvSpPr/>
          <p:nvPr/>
        </p:nvSpPr>
        <p:spPr>
          <a:xfrm>
            <a:off x="8966917" y="4064734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4D6037-2673-493B-B236-4D575A741B14}"/>
              </a:ext>
            </a:extLst>
          </p:cNvPr>
          <p:cNvSpPr/>
          <p:nvPr/>
        </p:nvSpPr>
        <p:spPr>
          <a:xfrm>
            <a:off x="2566338" y="3576672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JBehave</a:t>
            </a:r>
            <a:r>
              <a:rPr lang="de-DE" dirty="0"/>
              <a:t> – textuelle Szenarien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6C081B-09C5-48EB-AE5C-2D913DE92FA2}"/>
              </a:ext>
            </a:extLst>
          </p:cNvPr>
          <p:cNvSpPr/>
          <p:nvPr/>
        </p:nvSpPr>
        <p:spPr>
          <a:xfrm>
            <a:off x="2564296" y="5370015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Spring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0681154-739F-4F39-9B6E-54D0F672DD59}"/>
              </a:ext>
            </a:extLst>
          </p:cNvPr>
          <p:cNvSpPr/>
          <p:nvPr/>
        </p:nvSpPr>
        <p:spPr>
          <a:xfrm>
            <a:off x="2566338" y="4055032"/>
            <a:ext cx="2554355" cy="11971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REST-</a:t>
            </a:r>
            <a:r>
              <a:rPr lang="de-DE" dirty="0" err="1"/>
              <a:t>Assured</a:t>
            </a:r>
            <a:r>
              <a:rPr lang="de-DE" dirty="0"/>
              <a:t> </a:t>
            </a: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Service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DB6D2AE-073C-4256-B137-5C87489F9DAD}"/>
              </a:ext>
            </a:extLst>
          </p:cNvPr>
          <p:cNvSpPr/>
          <p:nvPr/>
        </p:nvSpPr>
        <p:spPr>
          <a:xfrm>
            <a:off x="5317291" y="4045094"/>
            <a:ext cx="2554355" cy="11971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Selenium</a:t>
            </a:r>
            <a:endParaRPr lang="de-DE" dirty="0"/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Frontend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4" name="Flussdiagramm: Zentralspeicher 23">
            <a:extLst>
              <a:ext uri="{FF2B5EF4-FFF2-40B4-BE49-F238E27FC236}">
                <a16:creationId xmlns:a16="http://schemas.microsoft.com/office/drawing/2014/main" id="{E8BB0B48-C69F-42C6-ABC6-82BDB0A86632}"/>
              </a:ext>
            </a:extLst>
          </p:cNvPr>
          <p:cNvSpPr/>
          <p:nvPr/>
        </p:nvSpPr>
        <p:spPr>
          <a:xfrm>
            <a:off x="264594" y="4002999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57D0890B-1196-4DBB-8F7A-0959C84709FA}"/>
              </a:ext>
            </a:extLst>
          </p:cNvPr>
          <p:cNvSpPr/>
          <p:nvPr/>
        </p:nvSpPr>
        <p:spPr>
          <a:xfrm>
            <a:off x="7770856" y="4406113"/>
            <a:ext cx="1153202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>
              <a:highlight>
                <a:srgbClr val="FFFF00"/>
              </a:highlight>
            </a:endParaRPr>
          </a:p>
        </p:txBody>
      </p:sp>
      <p:sp>
        <p:nvSpPr>
          <p:cNvPr id="26" name="Pfeil: nach links 25">
            <a:extLst>
              <a:ext uri="{FF2B5EF4-FFF2-40B4-BE49-F238E27FC236}">
                <a16:creationId xmlns:a16="http://schemas.microsoft.com/office/drawing/2014/main" id="{6E857ACF-534E-43C7-B549-ACFB211014B5}"/>
              </a:ext>
            </a:extLst>
          </p:cNvPr>
          <p:cNvSpPr/>
          <p:nvPr/>
        </p:nvSpPr>
        <p:spPr>
          <a:xfrm>
            <a:off x="1568049" y="4391961"/>
            <a:ext cx="1145333" cy="484632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2754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Automatisierung von Browsern</a:t>
            </a:r>
          </a:p>
          <a:p>
            <a:r>
              <a:rPr lang="de-DE" dirty="0"/>
              <a:t>Page-</a:t>
            </a:r>
            <a:r>
              <a:rPr lang="de-DE" dirty="0" err="1"/>
              <a:t>Object</a:t>
            </a:r>
            <a:r>
              <a:rPr lang="de-DE" dirty="0"/>
              <a:t>-Pattern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762703"/>
              </p:ext>
            </p:extLst>
          </p:nvPr>
        </p:nvGraphicFramePr>
        <p:xfrm>
          <a:off x="895792" y="2456762"/>
          <a:ext cx="10398827" cy="327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03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Implementierung von Fallbeispielen in Textform im Format Given-</a:t>
            </a:r>
            <a:r>
              <a:rPr lang="de-DE" dirty="0" err="1"/>
              <a:t>When</a:t>
            </a:r>
            <a:r>
              <a:rPr lang="de-DE" dirty="0"/>
              <a:t>-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/>
              <a:t>Ergebnis darstellbar in einem Report – Integration in bspw. Jenkins möglich</a:t>
            </a:r>
          </a:p>
          <a:p>
            <a:r>
              <a:rPr lang="de-DE" dirty="0"/>
              <a:t>Support durch Plugins in IDEs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876058"/>
              </p:ext>
            </p:extLst>
          </p:nvPr>
        </p:nvGraphicFramePr>
        <p:xfrm>
          <a:off x="895792" y="3246362"/>
          <a:ext cx="10398827" cy="248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9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FB6CC-3FC3-4A24-8D14-789045CA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61FAA1-A994-4BFA-AD3B-A7DD20316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Lifecycle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B0172B-CF07-47DE-A854-B1EEF40131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FB03008-1693-4DED-8E62-EE474BA87F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8" y="1343825"/>
            <a:ext cx="11037600" cy="466509"/>
          </a:xfrm>
        </p:spPr>
        <p:txBody>
          <a:bodyPr/>
          <a:lstStyle/>
          <a:p>
            <a:r>
              <a:rPr lang="de-DE" dirty="0"/>
              <a:t>Setup/</a:t>
            </a:r>
            <a:r>
              <a:rPr lang="de-DE" dirty="0" err="1"/>
              <a:t>Teardown</a:t>
            </a:r>
            <a:r>
              <a:rPr lang="de-DE" dirty="0"/>
              <a:t> Funktionalität - Vergleichbar mit </a:t>
            </a:r>
            <a:r>
              <a:rPr lang="de-DE" dirty="0" err="1"/>
              <a:t>JUnit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AA2661-C9D6-4940-A672-1DBCEE07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BE68AE-14EF-4602-9A1C-72A3F142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2B1DB6-9516-4831-9D5C-29161F77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3216B2FF-BA45-4794-B7CD-FD720F666D2E}"/>
              </a:ext>
            </a:extLst>
          </p:cNvPr>
          <p:cNvSpPr/>
          <p:nvPr/>
        </p:nvSpPr>
        <p:spPr>
          <a:xfrm>
            <a:off x="3394202" y="2052783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BeforeStories</a:t>
            </a:r>
            <a:endParaRPr lang="de-DE" dirty="0"/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F110057D-515C-4C30-A87F-8352B02B3555}"/>
              </a:ext>
            </a:extLst>
          </p:cNvPr>
          <p:cNvSpPr/>
          <p:nvPr/>
        </p:nvSpPr>
        <p:spPr>
          <a:xfrm>
            <a:off x="3404142" y="5482335"/>
            <a:ext cx="1948070" cy="38454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AfterStories</a:t>
            </a:r>
            <a:endParaRPr lang="de-DE" dirty="0"/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E8212909-9E08-4B5C-BC3F-D31C100AE1D7}"/>
              </a:ext>
            </a:extLst>
          </p:cNvPr>
          <p:cNvSpPr/>
          <p:nvPr/>
        </p:nvSpPr>
        <p:spPr>
          <a:xfrm>
            <a:off x="4169454" y="2723826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BeforeStory</a:t>
            </a:r>
            <a:endParaRPr lang="de-DE" dirty="0"/>
          </a:p>
        </p:txBody>
      </p:sp>
      <p:sp>
        <p:nvSpPr>
          <p:cNvPr id="12" name="Flussdiagramm: Alternativer Prozess 11">
            <a:extLst>
              <a:ext uri="{FF2B5EF4-FFF2-40B4-BE49-F238E27FC236}">
                <a16:creationId xmlns:a16="http://schemas.microsoft.com/office/drawing/2014/main" id="{79C9588F-ED3C-4586-AF3B-9917B7CF3DD6}"/>
              </a:ext>
            </a:extLst>
          </p:cNvPr>
          <p:cNvSpPr/>
          <p:nvPr/>
        </p:nvSpPr>
        <p:spPr>
          <a:xfrm>
            <a:off x="4169454" y="4854183"/>
            <a:ext cx="1948070" cy="37352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AfterStory</a:t>
            </a:r>
            <a:endParaRPr lang="de-DE" dirty="0"/>
          </a:p>
        </p:txBody>
      </p:sp>
      <p:sp>
        <p:nvSpPr>
          <p:cNvPr id="13" name="Flussdiagramm: Alternativer Prozess 12">
            <a:extLst>
              <a:ext uri="{FF2B5EF4-FFF2-40B4-BE49-F238E27FC236}">
                <a16:creationId xmlns:a16="http://schemas.microsoft.com/office/drawing/2014/main" id="{4363F3BE-ECD6-450F-AA7E-19F58670E95B}"/>
              </a:ext>
            </a:extLst>
          </p:cNvPr>
          <p:cNvSpPr/>
          <p:nvPr/>
        </p:nvSpPr>
        <p:spPr>
          <a:xfrm>
            <a:off x="5050722" y="3441563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BeforeScenario</a:t>
            </a:r>
            <a:endParaRPr lang="de-DE" dirty="0"/>
          </a:p>
        </p:txBody>
      </p:sp>
      <p:sp>
        <p:nvSpPr>
          <p:cNvPr id="14" name="Flussdiagramm: Alternativer Prozess 13">
            <a:extLst>
              <a:ext uri="{FF2B5EF4-FFF2-40B4-BE49-F238E27FC236}">
                <a16:creationId xmlns:a16="http://schemas.microsoft.com/office/drawing/2014/main" id="{8BD7DF7F-743D-41C1-AAD6-298277459410}"/>
              </a:ext>
            </a:extLst>
          </p:cNvPr>
          <p:cNvSpPr/>
          <p:nvPr/>
        </p:nvSpPr>
        <p:spPr>
          <a:xfrm>
            <a:off x="5050722" y="4142640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AfterScenario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290D637-C5CD-4A84-9682-D2FD38A7D1E9}"/>
              </a:ext>
            </a:extLst>
          </p:cNvPr>
          <p:cNvCxnSpPr>
            <a:cxnSpLocks/>
          </p:cNvCxnSpPr>
          <p:nvPr/>
        </p:nvCxnSpPr>
        <p:spPr>
          <a:xfrm>
            <a:off x="4989433" y="2485260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D53AFE-F1A2-4E52-AB34-BAFD5D9FEDD8}"/>
              </a:ext>
            </a:extLst>
          </p:cNvPr>
          <p:cNvCxnSpPr>
            <a:cxnSpLocks/>
          </p:cNvCxnSpPr>
          <p:nvPr/>
        </p:nvCxnSpPr>
        <p:spPr>
          <a:xfrm>
            <a:off x="5951872" y="3156303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C16AE1A-E3D8-4635-A4A0-39DE57C7C9E0}"/>
              </a:ext>
            </a:extLst>
          </p:cNvPr>
          <p:cNvCxnSpPr>
            <a:cxnSpLocks/>
          </p:cNvCxnSpPr>
          <p:nvPr/>
        </p:nvCxnSpPr>
        <p:spPr>
          <a:xfrm>
            <a:off x="6223542" y="390407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F239C-B3F2-4961-8717-EC012FBF4E78}"/>
              </a:ext>
            </a:extLst>
          </p:cNvPr>
          <p:cNvCxnSpPr>
            <a:cxnSpLocks/>
          </p:cNvCxnSpPr>
          <p:nvPr/>
        </p:nvCxnSpPr>
        <p:spPr>
          <a:xfrm>
            <a:off x="5660325" y="461173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80BA70-953E-483D-B7D1-819603627009}"/>
              </a:ext>
            </a:extLst>
          </p:cNvPr>
          <p:cNvCxnSpPr>
            <a:cxnSpLocks/>
          </p:cNvCxnSpPr>
          <p:nvPr/>
        </p:nvCxnSpPr>
        <p:spPr>
          <a:xfrm>
            <a:off x="5093793" y="5243769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E89F2C2-3F36-441A-8225-493CDDB561F8}"/>
              </a:ext>
            </a:extLst>
          </p:cNvPr>
          <p:cNvCxnSpPr>
            <a:cxnSpLocks/>
          </p:cNvCxnSpPr>
          <p:nvPr/>
        </p:nvCxnSpPr>
        <p:spPr>
          <a:xfrm flipV="1">
            <a:off x="4658991" y="3156304"/>
            <a:ext cx="0" cy="17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9D9D58-0233-41CD-898B-83507BEEE9CC}"/>
              </a:ext>
            </a:extLst>
          </p:cNvPr>
          <p:cNvCxnSpPr>
            <a:cxnSpLocks/>
          </p:cNvCxnSpPr>
          <p:nvPr/>
        </p:nvCxnSpPr>
        <p:spPr>
          <a:xfrm flipV="1">
            <a:off x="3728026" y="2485260"/>
            <a:ext cx="0" cy="299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2F49B22-5B53-4F63-AE79-8B23B047BEDC}"/>
              </a:ext>
            </a:extLst>
          </p:cNvPr>
          <p:cNvCxnSpPr>
            <a:cxnSpLocks/>
          </p:cNvCxnSpPr>
          <p:nvPr/>
        </p:nvCxnSpPr>
        <p:spPr>
          <a:xfrm flipV="1">
            <a:off x="5570871" y="3904074"/>
            <a:ext cx="1" cy="27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C8A19-BE89-7240-B4A6-D22212CB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E3B65B-53A9-364C-AE28-548187516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Arbeitsschritte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063E09-FE48-4942-BDDB-6602ABC2FB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432CC0-8447-C047-A194-62F659F6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AB3319-DD83-6944-B4A2-562E773C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3D092A3-FC4C-C340-ABD4-F0512ED7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9D4025BE-E32E-D040-9161-EA9F056CA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842433"/>
              </p:ext>
            </p:extLst>
          </p:nvPr>
        </p:nvGraphicFramePr>
        <p:xfrm>
          <a:off x="1524000" y="3333750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Dokument" r:id="rId3" imgW="9144000" imgH="190500" progId="Word.Document.12">
                  <p:embed/>
                </p:oleObj>
              </mc:Choice>
              <mc:Fallback>
                <p:oleObj name="Dok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3750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8769C846-AE8C-4245-AC4E-A0545DBE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79" y="1324247"/>
            <a:ext cx="3154189" cy="23008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A95238-06F7-4CBF-AEBA-92ADB863B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64" y="1357835"/>
            <a:ext cx="3196590" cy="22672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216E7A6-23AF-49CD-A4B5-A4B680538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250" y="1296407"/>
            <a:ext cx="3494655" cy="236658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D7881D-6667-479A-8BDB-47C1D993A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631" y="3839161"/>
            <a:ext cx="3316250" cy="22214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269C503-6560-4F79-A64A-01192FC6A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982" y="3785250"/>
            <a:ext cx="4001381" cy="2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8B8340E-24BB-F94C-A724-801E6666D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F260F2E-84AC-AA42-B61C-0AC43FA79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8D25E4-D47B-A244-94E1-EB61CD956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7F875E8-011E-5F4F-927C-2594AB18C1B9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BA0521-E38C-C74B-94DE-1E59B74FC0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36E0FD-E05A-A84C-9957-E5B7C6399E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B107D7B-A952-CC4A-80E8-151AB98DCA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14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Simple Web-Applikation</a:t>
            </a:r>
          </a:p>
          <a:p>
            <a:pPr lvl="1"/>
            <a:r>
              <a:rPr lang="de-DE" dirty="0"/>
              <a:t>Spring-Boot / MVC</a:t>
            </a:r>
          </a:p>
          <a:p>
            <a:pPr lvl="1"/>
            <a:r>
              <a:rPr lang="de-DE" dirty="0"/>
              <a:t>Funktionen:</a:t>
            </a:r>
          </a:p>
          <a:p>
            <a:pPr lvl="2"/>
            <a:r>
              <a:rPr lang="de-DE" dirty="0"/>
              <a:t>Eingabe und Anzeige Name	</a:t>
            </a:r>
          </a:p>
          <a:p>
            <a:pPr lvl="2"/>
            <a:r>
              <a:rPr lang="de-DE" dirty="0"/>
              <a:t>Berechnung einer Summe aus bis zu 3 Summanden</a:t>
            </a:r>
          </a:p>
          <a:p>
            <a:r>
              <a:rPr lang="de-DE" dirty="0"/>
              <a:t>Live Demo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229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F6BE20F-A64A-F140-A8CA-A23DF3164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A040727-61CB-4B4D-9D15-2AE8DA9624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7FB345-8BDE-854E-9C69-804A13212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F7886E6-BE3D-9B44-8220-FE114EB40693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F27E5-0176-7344-B2EC-BCF406769C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7F495B-25E3-9A43-9496-1F7F486001D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8B5784-6656-BE41-A9AD-318FC83BB4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35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Problem: Spezifizität von Texten 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83991"/>
              </p:ext>
            </p:extLst>
          </p:nvPr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54705"/>
              </p:ext>
            </p:extLst>
          </p:nvPr>
        </p:nvGraphicFramePr>
        <p:xfrm>
          <a:off x="5030374" y="3736809"/>
          <a:ext cx="7160039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374" y="3736809"/>
                        <a:ext cx="7160039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33714"/>
              </p:ext>
            </p:extLst>
          </p:nvPr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4EF6806-9C12-4AB8-84A5-9F10C13F2713}"/>
              </a:ext>
            </a:extLst>
          </p:cNvPr>
          <p:cNvSpPr txBox="1"/>
          <p:nvPr/>
        </p:nvSpPr>
        <p:spPr>
          <a:xfrm>
            <a:off x="9308752" y="2504802"/>
            <a:ext cx="2260396" cy="3836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aufgerufene Methode</a:t>
            </a:r>
          </a:p>
        </p:txBody>
      </p:sp>
    </p:spTree>
    <p:extLst>
      <p:ext uri="{BB962C8B-B14F-4D97-AF65-F5344CB8AC3E}">
        <p14:creationId xmlns:p14="http://schemas.microsoft.com/office/powerpoint/2010/main" val="32103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1: Festlegen der Priorität an Methoden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974692"/>
              </p:ext>
            </p:extLst>
          </p:nvPr>
        </p:nvGraphicFramePr>
        <p:xfrm>
          <a:off x="5030788" y="3735388"/>
          <a:ext cx="71596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887E6756-DF6A-43CF-B7AE-03FFE2655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788" y="3735388"/>
                        <a:ext cx="71596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5D6C662E-5DCA-4F23-890D-7DDEB30B83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5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3C47FB-423A-FC48-952F-4278938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D571CA9-3BFD-5341-9A20-4F58FF56B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haben wir heute vor?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3C2A4BF-10A9-7B4F-BE66-429FF423FF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A814DEB-A9FD-304A-9FC5-0D5AF4C6381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8EDDD41-14AC-1246-A7F9-9BD0F633FEC7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713048D-DA96-EB47-BB9F-F51FBFC5F37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A3B3ABD-58BF-9A4F-A7A0-1FAC5F210FC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BFC7E6F-4F3F-E043-87C3-8DAF5BAADDA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6EDE44B-8969-E748-9410-4804DC18E11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E166621-ECB5-454E-981E-80F8BA5EFB4F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D87E638-2485-4B4E-88C7-4F6BF14BA152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03B9C24-89A7-FF4A-AC68-1A1AE70502B8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F194BF3-F02F-3F46-A976-C6292564596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D9AD9F9-C521-2642-ABB3-D09AE1C7EF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CE42B6D-AE7B-3D43-8B2B-9A7ED052AA1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17510FF-8231-2648-B9A2-E27BA0E75CB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de-DE" dirty="0"/>
              <a:t>Erklärung Beispielanwendung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F94D38B-0332-9A4C-9E47-1B2F0E25CA5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08426F-7339-F84A-9050-68A21A1B8CD9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035469F-226C-184F-B4D4-6E9093C7133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6960B18-F96D-BF42-A029-DE86E1E1F550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30EB349-BFB2-874E-A610-8960830531D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A1B74992-2E7E-B848-BB6A-CC3953A7594B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982E35CC-8867-394C-A40C-81BECF1DEC64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629A535-5BB3-DD4E-9859-0FB72D6977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54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2: Festlegen der Priorisierungs-Strategie (Default: </a:t>
            </a:r>
            <a:r>
              <a:rPr lang="de-DE" dirty="0" err="1"/>
              <a:t>StepFinder.ByPriorityField</a:t>
            </a:r>
            <a:r>
              <a:rPr lang="de-DE" dirty="0"/>
              <a:t>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20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EBC4FB6F-8DF1-41C9-A014-A9140C17F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962252"/>
              </p:ext>
            </p:extLst>
          </p:nvPr>
        </p:nvGraphicFramePr>
        <p:xfrm>
          <a:off x="4939746" y="2150984"/>
          <a:ext cx="7426475" cy="308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9746" y="2150984"/>
                        <a:ext cx="7426475" cy="3089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1318204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Speichern des Zustandes mittels Caches</a:t>
            </a:r>
          </a:p>
          <a:p>
            <a:pPr lvl="1"/>
            <a:r>
              <a:rPr lang="de-DE" dirty="0" err="1"/>
              <a:t>StoryInteraction</a:t>
            </a:r>
            <a:r>
              <a:rPr lang="de-DE" dirty="0"/>
              <a:t>/ </a:t>
            </a:r>
            <a:r>
              <a:rPr lang="de-DE" dirty="0" err="1"/>
              <a:t>ScenarioInteraction</a:t>
            </a:r>
            <a:r>
              <a:rPr lang="de-DE" dirty="0"/>
              <a:t> – Speichern der Werte innerhalb einer Story/eines Szenarios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21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16883"/>
              </p:ext>
            </p:extLst>
          </p:nvPr>
        </p:nvGraphicFramePr>
        <p:xfrm>
          <a:off x="487637" y="2860330"/>
          <a:ext cx="6635750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WordPad-Dokument" r:id="rId3" imgW="5272920" imgH="2365920" progId="WordPad.Document.1">
                  <p:embed/>
                </p:oleObj>
              </mc:Choice>
              <mc:Fallback>
                <p:oleObj name="WordPad-Dokument" r:id="rId3" imgW="5272920" imgH="236592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37" y="2860330"/>
                        <a:ext cx="6635750" cy="297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45BB6488-842C-442B-AAC3-A82CAEC5D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13936"/>
              </p:ext>
            </p:extLst>
          </p:nvPr>
        </p:nvGraphicFramePr>
        <p:xfrm>
          <a:off x="4470076" y="3337412"/>
          <a:ext cx="74088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0076" y="3337412"/>
                        <a:ext cx="7408863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2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992530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Auslesen des Caches mittels Custom Converter - </a:t>
            </a:r>
            <a:r>
              <a:rPr lang="de-DE" b="1" dirty="0" err="1"/>
              <a:t>StoryInteractionObjectConverter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22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87697"/>
              </p:ext>
            </p:extLst>
          </p:nvPr>
        </p:nvGraphicFramePr>
        <p:xfrm>
          <a:off x="328613" y="2625312"/>
          <a:ext cx="611663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WordPad-Dokument" r:id="rId3" imgW="5272920" imgH="2689200" progId="WordPad.Document.1">
                  <p:embed/>
                </p:oleObj>
              </mc:Choice>
              <mc:Fallback>
                <p:oleObj name="WordPad-Dokument" r:id="rId3" imgW="5272920" imgH="26892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4BA9C1EE-11D4-427A-87E9-459FC989F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13" y="2625312"/>
                        <a:ext cx="611663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C641C206-8D48-4D5D-8F9A-B9E148D77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67046"/>
              </p:ext>
            </p:extLst>
          </p:nvPr>
        </p:nvGraphicFramePr>
        <p:xfrm>
          <a:off x="4614863" y="2770049"/>
          <a:ext cx="6534150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C641C206-8D48-4D5D-8F9A-B9E148D77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863" y="2770049"/>
                        <a:ext cx="6534150" cy="271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4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D72B-A488-40FF-BA1B-648B909B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Table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E19D2-FF51-41D2-8429-D824C5B34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7EADD8-C123-4A2E-B7C6-A54B75F0D1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F8C75-AFE3-49CF-8971-888CD701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233AFE-1381-48A5-A979-22131CAE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E149C4B-E023-431A-A320-0F63ED3D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23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EBE1CE0E-1E69-495F-B755-A19190AAD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69908"/>
              </p:ext>
            </p:extLst>
          </p:nvPr>
        </p:nvGraphicFramePr>
        <p:xfrm>
          <a:off x="673100" y="1552575"/>
          <a:ext cx="6113463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WordPad-Dokument" r:id="rId3" imgW="5486400" imgH="4079880" progId="WordPad.Document.1">
                  <p:embed/>
                </p:oleObj>
              </mc:Choice>
              <mc:Fallback>
                <p:oleObj name="WordPad-Dokument" r:id="rId3" imgW="5486400" imgH="4079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1552575"/>
                        <a:ext cx="6113463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EBD1B5-E606-43F1-945F-41DE1E646E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64596" y="1512000"/>
            <a:ext cx="6733760" cy="1415074"/>
          </a:xfrm>
        </p:spPr>
        <p:txBody>
          <a:bodyPr/>
          <a:lstStyle/>
          <a:p>
            <a:r>
              <a:rPr lang="de-DE" dirty="0"/>
              <a:t>Problem: Um den gleichen Test mit unterschiedlichen Daten auszuführen(ggf. Randfälle), entstehen u.U. viele einzelne Szenarien.</a:t>
            </a:r>
          </a:p>
          <a:p>
            <a:r>
              <a:rPr lang="de-DE" dirty="0"/>
              <a:t>Lösung: </a:t>
            </a:r>
            <a:r>
              <a:rPr lang="de-DE" dirty="0" err="1"/>
              <a:t>ExampleTables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097DA-13F6-4982-8B2F-80857D419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795" y="3353604"/>
            <a:ext cx="6244809" cy="2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3BEE1699-F8F7-46FE-ADD6-B213B96C9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8430"/>
              </p:ext>
            </p:extLst>
          </p:nvPr>
        </p:nvGraphicFramePr>
        <p:xfrm>
          <a:off x="582464" y="2751553"/>
          <a:ext cx="6024390" cy="276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dPad-Dokument" r:id="rId3" imgW="5486400" imgH="2517840" progId="WordPad.Document.1">
                  <p:embed/>
                </p:oleObj>
              </mc:Choice>
              <mc:Fallback>
                <p:oleObj name="WordPad-Dokument" r:id="rId3" imgW="5486400" imgH="25178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464" y="2751553"/>
                        <a:ext cx="6024390" cy="276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66C1153-7573-4EAE-BDE2-733F39824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933136"/>
              </p:ext>
            </p:extLst>
          </p:nvPr>
        </p:nvGraphicFramePr>
        <p:xfrm>
          <a:off x="5149621" y="2520468"/>
          <a:ext cx="5962880" cy="359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WordPad-Dokument" r:id="rId5" imgW="5486400" imgH="3305880" progId="WordPad.Document.1">
                  <p:embed/>
                </p:oleObj>
              </mc:Choice>
              <mc:Fallback>
                <p:oleObj name="WordPad-Dokument" r:id="rId5" imgW="5486400" imgH="3305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621" y="2520468"/>
                        <a:ext cx="5962880" cy="359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750058D-6F67-4B67-B4C8-56C1E0AF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Converters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351BE-8E8C-49D8-995E-D23E8AC01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255E0D-7372-45E9-80C9-F028BF9D3E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4ACF3B-CC5A-4059-98FA-47B95693E02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Komplexere, textuelle Daten als Parameter in Java-Objekte übersetzen</a:t>
            </a:r>
          </a:p>
          <a:p>
            <a:r>
              <a:rPr lang="de-DE" dirty="0"/>
              <a:t>Lösung: </a:t>
            </a:r>
            <a:r>
              <a:rPr lang="de-DE" dirty="0" err="1"/>
              <a:t>JBehave</a:t>
            </a:r>
            <a:r>
              <a:rPr lang="de-DE" dirty="0"/>
              <a:t> hat Converter für Basistypen – Interface </a:t>
            </a:r>
            <a:r>
              <a:rPr lang="de-DE" dirty="0" err="1"/>
              <a:t>ParameterConverters.ParameterConverter</a:t>
            </a:r>
            <a:r>
              <a:rPr lang="de-DE" dirty="0"/>
              <a:t>: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1C526F-4C5E-42A7-894B-0C83D4CC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D182A-B37F-459A-B6CB-AAB0EDB0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F87692-AC56-4245-81EC-636920F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066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404BA-981C-478F-9B0B-A015F571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9982-5C89-43CB-AA3A-CF52492C2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A17521-1013-4C9F-B2BC-0D4C87F877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D1FEE65-5836-4562-BB99-B7A3BC5633B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Mit @Alias können verschiedene Varianten eines Texts auf einen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gemapped</a:t>
            </a:r>
            <a:r>
              <a:rPr lang="de-DE" dirty="0"/>
              <a:t> werden – umständlich</a:t>
            </a:r>
          </a:p>
          <a:p>
            <a:r>
              <a:rPr lang="de-DE" dirty="0"/>
              <a:t>Lösung: Verwendung von einfachen </a:t>
            </a:r>
            <a:r>
              <a:rPr lang="de-DE" dirty="0" err="1"/>
              <a:t>Regex</a:t>
            </a:r>
            <a:r>
              <a:rPr lang="de-DE" dirty="0"/>
              <a:t> – Pattern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C2A9F5-0084-4BD2-B030-92B75717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8F1CD3-F562-4DA3-AB1E-8988A9E8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4B5AFB-14EA-45E7-8921-C228AEE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25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E84A6-5F80-47AE-8B76-C8A9F1D2F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556270"/>
              </p:ext>
            </p:extLst>
          </p:nvPr>
        </p:nvGraphicFramePr>
        <p:xfrm>
          <a:off x="477485" y="3021759"/>
          <a:ext cx="6030195" cy="1282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WordPad-Dokument" r:id="rId3" imgW="5486400" imgH="1166400" progId="WordPad.Document.1">
                  <p:embed/>
                </p:oleObj>
              </mc:Choice>
              <mc:Fallback>
                <p:oleObj name="WordPad-Dokument" r:id="rId3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485" y="3021759"/>
                        <a:ext cx="6030195" cy="1282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C17CD774-BC59-4BEC-A1ED-1E376C785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627137"/>
              </p:ext>
            </p:extLst>
          </p:nvPr>
        </p:nvGraphicFramePr>
        <p:xfrm>
          <a:off x="4713382" y="4424640"/>
          <a:ext cx="6427611" cy="116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3382" y="4424640"/>
                        <a:ext cx="6427611" cy="116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6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4094F-E02E-49FA-919B-74BD61BD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Composites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23041D-628F-499D-9B81-A4F990793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4568E-16D8-43AA-861B-8384B2276D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779E27-C690-4A9F-8CD2-8863051B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4B7105-9DA2-475D-8FB3-B2E131A1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3D83A9-0DC7-4E60-8BEF-C8ED5D27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26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3F1D2CE-A1B6-4ED5-884B-DD75E256D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381438"/>
              </p:ext>
            </p:extLst>
          </p:nvPr>
        </p:nvGraphicFramePr>
        <p:xfrm>
          <a:off x="484397" y="2536217"/>
          <a:ext cx="6766083" cy="186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WordPad-Dokument" r:id="rId3" imgW="5486400" imgH="1509480" progId="WordPad.Document.1">
                  <p:embed/>
                </p:oleObj>
              </mc:Choice>
              <mc:Fallback>
                <p:oleObj name="WordPad-Dokument" r:id="rId3" imgW="5486400" imgH="1509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97" y="2536217"/>
                        <a:ext cx="6766083" cy="1861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48D9D283-87B4-43B4-8302-4317503A3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816707"/>
              </p:ext>
            </p:extLst>
          </p:nvPr>
        </p:nvGraphicFramePr>
        <p:xfrm>
          <a:off x="4224130" y="4625019"/>
          <a:ext cx="7492474" cy="112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WordPad-Dokument" r:id="rId5" imgW="5486400" imgH="824400" progId="WordPad.Document.1">
                  <p:embed/>
                </p:oleObj>
              </mc:Choice>
              <mc:Fallback>
                <p:oleObj name="WordPad-Dokument" r:id="rId5" imgW="5486400" imgH="824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4130" y="4625019"/>
                        <a:ext cx="7492474" cy="112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FF8FC202-5310-4830-B55A-4DA3A3218BC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6000" y="1399141"/>
            <a:ext cx="6733760" cy="1415074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Zusammenfassung von </a:t>
            </a:r>
            <a:r>
              <a:rPr lang="de-DE" dirty="0" err="1"/>
              <a:t>Steps</a:t>
            </a:r>
            <a:r>
              <a:rPr lang="de-DE" dirty="0"/>
              <a:t> mittels @Composite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6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A7A54-A602-414F-BB06-E2EEF29B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Given Stories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055739-88FF-465D-A0AE-074708744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03E73B-8470-43CE-B9B8-B00EC1546A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807923-B530-4D1A-835B-CB4893BB0CF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166596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</a:t>
            </a:r>
            <a:r>
              <a:rPr lang="de-DE" dirty="0" err="1"/>
              <a:t>Referenzierung</a:t>
            </a:r>
            <a:r>
              <a:rPr lang="de-DE" dirty="0"/>
              <a:t> von wiederkehrenden </a:t>
            </a:r>
            <a:r>
              <a:rPr lang="de-DE" dirty="0" err="1"/>
              <a:t>Steps</a:t>
            </a:r>
            <a:r>
              <a:rPr lang="de-DE" dirty="0"/>
              <a:t> – Parametrisierung möglich über @</a:t>
            </a:r>
            <a:r>
              <a:rPr lang="de-DE" dirty="0" err="1"/>
              <a:t>Meta</a:t>
            </a:r>
            <a:r>
              <a:rPr lang="de-DE" dirty="0"/>
              <a:t> oder </a:t>
            </a:r>
            <a:r>
              <a:rPr lang="de-DE" dirty="0" err="1"/>
              <a:t>ExampleTables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5A84FA-4E27-4D03-98B6-1CC5962B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0DCF29-F614-4314-8E33-8B5EA115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A5263A-48FA-4EE1-9666-6415E230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27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EC94C80-351E-438B-9FA3-97EFFFAC4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366487"/>
              </p:ext>
            </p:extLst>
          </p:nvPr>
        </p:nvGraphicFramePr>
        <p:xfrm>
          <a:off x="609381" y="2856183"/>
          <a:ext cx="6164412" cy="263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WordPad-Dokument" r:id="rId3" imgW="5486400" imgH="2346480" progId="WordPad.Document.1">
                  <p:embed/>
                </p:oleObj>
              </mc:Choice>
              <mc:Fallback>
                <p:oleObj name="WordPad-Dokument" r:id="rId3" imgW="5486400" imgH="2346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381" y="2856183"/>
                        <a:ext cx="6164412" cy="2636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618BDFCD-197F-424C-B3C0-CBF6E88E7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31507"/>
              </p:ext>
            </p:extLst>
          </p:nvPr>
        </p:nvGraphicFramePr>
        <p:xfrm>
          <a:off x="6133590" y="4065046"/>
          <a:ext cx="6056823" cy="20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WordPad-Dokument" r:id="rId5" imgW="5486400" imgH="1852200" progId="WordPad.Document.1">
                  <p:embed/>
                </p:oleObj>
              </mc:Choice>
              <mc:Fallback>
                <p:oleObj name="WordPad-Dokument" r:id="rId5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590" y="4065046"/>
                        <a:ext cx="6056823" cy="20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4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Probleme 1: Parameter für Story/Szenario in den </a:t>
            </a:r>
            <a:r>
              <a:rPr lang="de-DE" dirty="0" err="1"/>
              <a:t>Steps</a:t>
            </a:r>
            <a:r>
              <a:rPr lang="de-DE" dirty="0"/>
              <a:t> wiederverwenden</a:t>
            </a:r>
          </a:p>
          <a:p>
            <a:r>
              <a:rPr lang="de-DE" dirty="0"/>
              <a:t>Lösung: Als Meta-Attribut Wert(e) definieren und per @</a:t>
            </a:r>
            <a:r>
              <a:rPr lang="de-DE" dirty="0" err="1"/>
              <a:t>Named</a:t>
            </a:r>
            <a:r>
              <a:rPr lang="de-DE" dirty="0"/>
              <a:t> einlesen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398507"/>
              </p:ext>
            </p:extLst>
          </p:nvPr>
        </p:nvGraphicFramePr>
        <p:xfrm>
          <a:off x="396000" y="2734895"/>
          <a:ext cx="6382586" cy="253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000" y="2734895"/>
                        <a:ext cx="6382586" cy="253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A09760A9-21E2-41D3-9696-0539D8A42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754682"/>
              </p:ext>
            </p:extLst>
          </p:nvPr>
        </p:nvGraphicFramePr>
        <p:xfrm>
          <a:off x="4620379" y="3019520"/>
          <a:ext cx="7073828" cy="128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379" y="3019520"/>
                        <a:ext cx="7073828" cy="128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226230"/>
          </a:xfrm>
        </p:spPr>
        <p:txBody>
          <a:bodyPr/>
          <a:lstStyle/>
          <a:p>
            <a:r>
              <a:rPr lang="de-DE" dirty="0"/>
              <a:t>Probleme 2: Test-Sets wie bspw. </a:t>
            </a:r>
            <a:r>
              <a:rPr lang="de-DE" dirty="0" err="1"/>
              <a:t>SmokeTests</a:t>
            </a:r>
            <a:r>
              <a:rPr lang="de-DE" dirty="0"/>
              <a:t> definieren, die eine Auswahl von Szenarien ausführen</a:t>
            </a:r>
          </a:p>
          <a:p>
            <a:r>
              <a:rPr lang="de-DE" dirty="0"/>
              <a:t>Lösung 2: Markieren der Stories per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+ Starten der Tests mit dem JVM-Startparameter </a:t>
            </a:r>
            <a:r>
              <a:rPr lang="de-DE" b="1" dirty="0"/>
              <a:t>-</a:t>
            </a:r>
            <a:r>
              <a:rPr lang="de-DE" b="1" dirty="0" err="1"/>
              <a:t>Djbehave.metaFilter</a:t>
            </a:r>
            <a:r>
              <a:rPr lang="de-DE" b="1" dirty="0"/>
              <a:t>=+</a:t>
            </a:r>
            <a:r>
              <a:rPr lang="de-DE" b="1" dirty="0" err="1"/>
              <a:t>smokeTest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53608"/>
              </p:ext>
            </p:extLst>
          </p:nvPr>
        </p:nvGraphicFramePr>
        <p:xfrm>
          <a:off x="393700" y="3007582"/>
          <a:ext cx="692626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2EE4187A-240A-491C-915C-5600F4003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" y="3007582"/>
                        <a:ext cx="6926263" cy="274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>
            <a:extLst>
              <a:ext uri="{FF2B5EF4-FFF2-40B4-BE49-F238E27FC236}">
                <a16:creationId xmlns:a16="http://schemas.microsoft.com/office/drawing/2014/main" id="{6D781872-DF60-4E3A-954E-0DD1CD5F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smokeTest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9F94ED6-5A68-4D2C-A228-BFB2C9C2E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31" y="2539447"/>
            <a:ext cx="3576864" cy="30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615CBD0F-78A7-2547-9BB1-DE2767579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09BE5D67-22C8-E34C-8865-A436F7DC5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7BF6BB8-4441-354B-9AAF-53196E13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0547EA9F-4166-874D-9374-7360B5BC36E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C3BCF548-9415-6041-BF03-BED0744B7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3B5C5CC1-014D-7949-9BB7-5D0603AB17A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69B66FA4-2793-3C44-9797-54A190E4C9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94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8C16D-1EE2-4E10-B62C-CA488C7C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Showtime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E2B63-7D9B-41A8-B152-1C1825FC9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BBD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238BD7-DB3F-42A0-AD4B-421DD458A3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Computer, drinnen, Tisch, Laptop enthält.&#10;&#10;Automatisch generierte Beschreibung">
            <a:extLst>
              <a:ext uri="{FF2B5EF4-FFF2-40B4-BE49-F238E27FC236}">
                <a16:creationId xmlns:a16="http://schemas.microsoft.com/office/drawing/2014/main" id="{5D8BBB99-DA1C-45AE-8747-51D75430BF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286638" y="2103437"/>
            <a:ext cx="4286250" cy="3114675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40EC22-E977-403B-B351-EEB229A1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24C7C4-998A-4102-BBE6-0698D740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27.11.2019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989EE3-F44F-4287-9D57-1CE95BE6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43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B765-3A7D-4246-AB5B-07E44252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F2CE1-2A86-41EA-8922-7B299201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A5ED97-9CB5-4313-B82B-901BC13244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20B1628-622F-4938-890C-23B446FFA06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813" y="5724015"/>
            <a:ext cx="11037600" cy="360001"/>
          </a:xfrm>
        </p:spPr>
        <p:txBody>
          <a:bodyPr/>
          <a:lstStyle/>
          <a:p>
            <a:r>
              <a:rPr lang="de-DE" dirty="0"/>
              <a:t>Den Quellcode finden Sie unter: </a:t>
            </a:r>
            <a:r>
              <a:rPr lang="de-DE" dirty="0">
                <a:hlinkClick r:id="rId2"/>
              </a:rPr>
              <a:t>https://github.com/wolffj1995/AdvancedBDD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2A2952-DAEC-485E-9BBA-6A5F9653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5ECE9-3CCA-4661-AC11-EDF1F4E7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28.11.2019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C40762-F3B7-488B-843F-C962FEA4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31</a:t>
            </a:fld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8840B9-FAC9-4C49-8F27-DD808D35C13C}"/>
              </a:ext>
            </a:extLst>
          </p:cNvPr>
          <p:cNvSpPr txBox="1"/>
          <p:nvPr/>
        </p:nvSpPr>
        <p:spPr>
          <a:xfrm>
            <a:off x="2151820" y="1172378"/>
            <a:ext cx="6952423" cy="7369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sz="3200" dirty="0"/>
              <a:t>Vielen Dank für Ihre Aufmerksamkeit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de-DE" sz="3200" dirty="0"/>
          </a:p>
        </p:txBody>
      </p:sp>
      <p:pic>
        <p:nvPicPr>
          <p:cNvPr id="15" name="Grafik 14" descr="Ein Bild, das Blume enthält.&#10;&#10;Automatisch generierte Beschreibung">
            <a:extLst>
              <a:ext uri="{FF2B5EF4-FFF2-40B4-BE49-F238E27FC236}">
                <a16:creationId xmlns:a16="http://schemas.microsoft.com/office/drawing/2014/main" id="{72127E58-82FF-4913-92DD-9B695DA5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61" y="1897588"/>
            <a:ext cx="4842807" cy="36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033D578-58B6-6947-9C3B-CF2E4EC815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Hamburg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E156B4E-F63C-8846-8916-490604106335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Gröningerstraße</a:t>
            </a:r>
            <a:r>
              <a:rPr lang="de-DE" dirty="0"/>
              <a:t> 13</a:t>
            </a:r>
            <a:br>
              <a:rPr lang="de-DE" dirty="0"/>
            </a:br>
            <a:r>
              <a:rPr lang="de-DE" dirty="0"/>
              <a:t>20457 Hamburg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DE62C97-D57D-1A48-9135-E1B55E5544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Karlsruhe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288374BB-823E-9240-9983-9B428DCB78E8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de-DE" dirty="0"/>
              <a:t>Erbprinzenstraße 23</a:t>
            </a:r>
            <a:br>
              <a:rPr lang="de-DE" dirty="0"/>
            </a:br>
            <a:r>
              <a:rPr lang="de-DE" dirty="0"/>
              <a:t>76133 Karlsruhe</a:t>
            </a:r>
          </a:p>
          <a:p>
            <a:r>
              <a:rPr lang="de-DE" dirty="0"/>
              <a:t>T +49 721 38 13 49 10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6542014-F347-5A46-9557-2078FF439E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Görlitz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9029417-C6AE-7F44-97F9-5205E4ABF3DB}"/>
              </a:ext>
            </a:extLst>
          </p:cNvPr>
          <p:cNvSpPr>
            <a:spLocks noGrp="1"/>
          </p:cNvSpPr>
          <p:nvPr>
            <p:ph sz="half" idx="23"/>
          </p:nvPr>
        </p:nvSpPr>
        <p:spPr/>
        <p:txBody>
          <a:bodyPr/>
          <a:lstStyle/>
          <a:p>
            <a:r>
              <a:rPr lang="de-DE" dirty="0" err="1"/>
              <a:t>Neißstraße</a:t>
            </a:r>
            <a:r>
              <a:rPr lang="de-DE" dirty="0"/>
              <a:t> 27</a:t>
            </a:r>
            <a:br>
              <a:rPr lang="de-DE" dirty="0"/>
            </a:br>
            <a:r>
              <a:rPr lang="de-DE" dirty="0"/>
              <a:t>02826 Görlitz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0F5A6D7-8002-9642-9AC4-C980A24587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Frankfurt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6C06306-6D07-4C47-8291-353C10F67C29}"/>
              </a:ext>
            </a:extLst>
          </p:cNvPr>
          <p:cNvSpPr>
            <a:spLocks noGrp="1"/>
          </p:cNvSpPr>
          <p:nvPr>
            <p:ph sz="half" idx="25"/>
          </p:nvPr>
        </p:nvSpPr>
        <p:spPr/>
        <p:txBody>
          <a:bodyPr/>
          <a:lstStyle/>
          <a:p>
            <a:r>
              <a:rPr lang="de-DE" dirty="0"/>
              <a:t>Walther-von-</a:t>
            </a:r>
            <a:r>
              <a:rPr lang="de-DE" dirty="0" err="1"/>
              <a:t>Cronberg</a:t>
            </a:r>
            <a:r>
              <a:rPr lang="de-DE" dirty="0"/>
              <a:t>-Platz 1</a:t>
            </a:r>
            <a:br>
              <a:rPr lang="de-DE" dirty="0"/>
            </a:br>
            <a:r>
              <a:rPr lang="de-DE" dirty="0"/>
              <a:t>60594 Frankfurt/Main</a:t>
            </a:r>
          </a:p>
          <a:p>
            <a:r>
              <a:rPr lang="de-DE" dirty="0"/>
              <a:t>T +49 69 401 50 76 60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2594FC8-DCB1-694D-8895-FB63BDCF6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DCB444-0FF9-AE46-9D8B-58454076700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noProof="0" dirty="0" err="1"/>
              <a:t>Advanced</a:t>
            </a:r>
            <a:r>
              <a:rPr lang="de-DE" noProof="0" dirty="0"/>
              <a:t> BDD / Maik Wagner / </a:t>
            </a:r>
            <a:r>
              <a:rPr lang="de-DE" dirty="0"/>
              <a:t>© </a:t>
            </a:r>
            <a:r>
              <a:rPr lang="de-DE" dirty="0" err="1"/>
              <a:t>Tallence</a:t>
            </a:r>
            <a:r>
              <a:rPr lang="de-DE" dirty="0"/>
              <a:t> AG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78F0C3-12EC-5C43-8CB7-A2912A954C5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64EB36-2ACA-8745-A3DB-B0AA61A2B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53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44AD224C-8762-9146-98F4-C90BF40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E4C5003-4ABD-D849-B9CA-E3F4B9104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CCC444-7249-B64D-AD5D-55EB8E94383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12455" y="1236227"/>
            <a:ext cx="7228800" cy="4766789"/>
          </a:xfrm>
        </p:spPr>
        <p:txBody>
          <a:bodyPr/>
          <a:lstStyle/>
          <a:p>
            <a:r>
              <a:rPr lang="de-DE" dirty="0"/>
              <a:t>Studium Informatik - Hochschule Zittau/Görlitz (HSZG)</a:t>
            </a:r>
          </a:p>
          <a:p>
            <a:r>
              <a:rPr lang="de-DE" dirty="0"/>
              <a:t>Stationen</a:t>
            </a:r>
          </a:p>
          <a:p>
            <a:pPr lvl="1"/>
            <a:r>
              <a:rPr lang="de-DE" dirty="0"/>
              <a:t>Immobilienscout GmbH – Java Developer </a:t>
            </a:r>
          </a:p>
          <a:p>
            <a:pPr lvl="2"/>
            <a:r>
              <a:rPr lang="de-DE" dirty="0"/>
              <a:t>Verantwortlich für Booking-Billing-Pricing</a:t>
            </a:r>
          </a:p>
          <a:p>
            <a:pPr lvl="1"/>
            <a:r>
              <a:rPr lang="de-DE" dirty="0"/>
              <a:t>Private Sale GmbH – brands4friends – Java Developer</a:t>
            </a:r>
          </a:p>
          <a:p>
            <a:pPr lvl="2"/>
            <a:r>
              <a:rPr lang="de-DE" dirty="0"/>
              <a:t>Optimierung Login-Prozesses, Integration </a:t>
            </a:r>
            <a:r>
              <a:rPr lang="de-DE" dirty="0" err="1"/>
              <a:t>Recommendation</a:t>
            </a:r>
            <a:r>
              <a:rPr lang="de-DE" dirty="0"/>
              <a:t>-Engine </a:t>
            </a:r>
          </a:p>
          <a:p>
            <a:pPr lvl="1"/>
            <a:r>
              <a:rPr lang="de-DE" dirty="0"/>
              <a:t>DSER GmbH – Senior Java Developer </a:t>
            </a:r>
          </a:p>
          <a:p>
            <a:pPr lvl="2"/>
            <a:r>
              <a:rPr lang="de-DE" dirty="0"/>
              <a:t>Portfoliomanagement-Systems MUNIO, </a:t>
            </a:r>
            <a:r>
              <a:rPr lang="de-DE" dirty="0" err="1"/>
              <a:t>Robo</a:t>
            </a:r>
            <a:r>
              <a:rPr lang="de-DE" dirty="0"/>
              <a:t>-Advisory Plattform</a:t>
            </a:r>
          </a:p>
          <a:p>
            <a:pPr lvl="1"/>
            <a:r>
              <a:rPr lang="de-DE" dirty="0"/>
              <a:t>Tallence AG – Senior Software Developer </a:t>
            </a:r>
          </a:p>
          <a:p>
            <a:pPr lvl="2"/>
            <a:r>
              <a:rPr lang="de-DE" dirty="0"/>
              <a:t>Erweiterung der Authentifizierungsplattform für ein </a:t>
            </a:r>
            <a:r>
              <a:rPr lang="de-DE" dirty="0" err="1"/>
              <a:t>Telekomunikationsunternehmen</a:t>
            </a:r>
            <a:endParaRPr lang="de-DE" dirty="0"/>
          </a:p>
          <a:p>
            <a:pPr lvl="2"/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9C116D42-565C-3442-BAA3-AA6D31AACF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3251" r="13251"/>
          <a:stretch>
            <a:fillRect/>
          </a:stretch>
        </p:blipFill>
        <p:spPr>
          <a:xfrm>
            <a:off x="8377198" y="0"/>
            <a:ext cx="3416400" cy="58104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8AF4A41-53F8-364A-A26B-FE3A908034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933ACE5-7DD0-1E47-8996-953AB33D8E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84281" y="4688079"/>
            <a:ext cx="1338920" cy="307447"/>
          </a:xfrm>
        </p:spPr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2F1A83-E35C-0B4D-B1DC-D1C8C9AA3F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92482" y="5280709"/>
            <a:ext cx="2430822" cy="307447"/>
          </a:xfrm>
        </p:spPr>
        <p:txBody>
          <a:bodyPr/>
          <a:lstStyle/>
          <a:p>
            <a:r>
              <a:rPr lang="de-DE" dirty="0"/>
              <a:t>Senior Software Developer</a:t>
            </a:r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02469255-6F68-264D-9020-EB39F2A4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9828D409-715F-1245-A7C1-E0E8D35B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6909-2C01-40CF-9626-2CD40C8FE822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7F4AA4DB-4330-094C-B76B-BCB63919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73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0CBA-7BF8-4779-8EB4-D8DF3D2A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erweitert TDD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78073-5C65-4929-848A-C3993F0C4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– Einordung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1EB1F4-E98F-4A99-87DE-7CA11C9D2A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074FEA3-8189-4FF1-B36B-78CAA0C603F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i="1" dirty="0"/>
              <a:t>“In BDD, a test is written that can satisfy both the developer and customer, but in TDD you write a test that will only satisfy a developer and the code they write.”</a:t>
            </a:r>
            <a:endParaRPr lang="de-D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6F869E-EC7F-469C-9234-F983979A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/ Autor / Copyright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CB40EE-5F4C-47FB-9AC2-71458DB8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E21A7F-BF2D-436C-B490-A588742A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CB3EDCC-DFEC-460A-A453-728B3F26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96" y="2667908"/>
            <a:ext cx="6985000" cy="3060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8BEA00-53EC-4804-82D4-53FABE78D279}"/>
              </a:ext>
            </a:extLst>
          </p:cNvPr>
          <p:cNvSpPr txBox="1"/>
          <p:nvPr/>
        </p:nvSpPr>
        <p:spPr>
          <a:xfrm>
            <a:off x="6604000" y="3918857"/>
            <a:ext cx="537029" cy="3725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b="1" dirty="0"/>
              <a:t>TDD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25D37A3-175E-44C5-928F-A844F8860F42}"/>
              </a:ext>
            </a:extLst>
          </p:cNvPr>
          <p:cNvSpPr/>
          <p:nvPr/>
        </p:nvSpPr>
        <p:spPr>
          <a:xfrm>
            <a:off x="3628181" y="3841412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</a:rPr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25852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7296179" cy="4298400"/>
          </a:xfrm>
        </p:spPr>
        <p:txBody>
          <a:bodyPr/>
          <a:lstStyle/>
          <a:p>
            <a:pPr lvl="1"/>
            <a:r>
              <a:rPr lang="de-DE" dirty="0"/>
              <a:t>Bei BDD werden während der Anforderungsanalyse die Aufgaben, Ziele und Ergebnisse der Software in einer bestimmten Textform festgehalten, die später als automatisierte Tests ausgeführt werden.</a:t>
            </a:r>
            <a:endParaRPr lang="de-DE" b="1" dirty="0"/>
          </a:p>
          <a:p>
            <a:pPr lvl="1"/>
            <a:r>
              <a:rPr lang="de-DE" b="1" dirty="0" err="1"/>
              <a:t>Ubiquitous</a:t>
            </a:r>
            <a:r>
              <a:rPr lang="de-DE" b="1" dirty="0"/>
              <a:t> Language(DDD)</a:t>
            </a:r>
            <a:r>
              <a:rPr lang="de-DE" dirty="0"/>
              <a:t> – Gemeinsame Sprache zwischen Stakeholdern</a:t>
            </a:r>
          </a:p>
          <a:p>
            <a:pPr lvl="1"/>
            <a:r>
              <a:rPr lang="de-DE" dirty="0"/>
              <a:t>Stärkt Zusammenarbeit von Qualitätsmanagement - Business Analyse – Entwicklung</a:t>
            </a:r>
          </a:p>
          <a:p>
            <a:pPr lvl="1"/>
            <a:r>
              <a:rPr lang="de-DE" b="1" dirty="0"/>
              <a:t>Wichtig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Die fachlichen Stakeholder verstehen die Tests durch die textuelle Beschreibung</a:t>
            </a:r>
          </a:p>
          <a:p>
            <a:pPr lvl="2"/>
            <a:r>
              <a:rPr lang="de-DE" dirty="0"/>
              <a:t>Die Testfälle beschreiben da erwartete Verhalten </a:t>
            </a:r>
            <a:r>
              <a:rPr lang="de-DE" b="1" dirty="0"/>
              <a:t>VOLLSTÄNDG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AD3BE3-B327-3044-9194-B5E65A37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13" y="174147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– textuelle Beschreibung - Szenarios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8872496" cy="447429"/>
          </a:xfrm>
        </p:spPr>
        <p:txBody>
          <a:bodyPr/>
          <a:lstStyle/>
          <a:p>
            <a:r>
              <a:rPr lang="de-DE" dirty="0"/>
              <a:t>Szenarios – </a:t>
            </a:r>
            <a:r>
              <a:rPr lang="de-DE" b="1" dirty="0"/>
              <a:t>Given-</a:t>
            </a:r>
            <a:r>
              <a:rPr lang="de-DE" b="1" dirty="0" err="1"/>
              <a:t>When</a:t>
            </a:r>
            <a:r>
              <a:rPr lang="de-DE" b="1" dirty="0"/>
              <a:t>-</a:t>
            </a:r>
            <a:r>
              <a:rPr lang="de-DE" b="1" dirty="0" err="1"/>
              <a:t>Then</a:t>
            </a:r>
            <a:r>
              <a:rPr lang="de-DE" b="1" dirty="0"/>
              <a:t> (Gegeben-Wenn-Dann)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755998" y="4164480"/>
            <a:ext cx="10373751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Beschreibung der fachlichen Details – keine Technik!</a:t>
            </a: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079F2E9E-83E4-496C-855F-60F64FAB4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92458"/>
              </p:ext>
            </p:extLst>
          </p:nvPr>
        </p:nvGraphicFramePr>
        <p:xfrm>
          <a:off x="721586" y="2231483"/>
          <a:ext cx="8448205" cy="17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WordPad-Dokument" r:id="rId4" imgW="5486400" imgH="1166400" progId="WordPad.Document.1">
                  <p:embed/>
                </p:oleObj>
              </mc:Choice>
              <mc:Fallback>
                <p:oleObj name="WordPad-Dokument" r:id="rId4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586" y="2231483"/>
                        <a:ext cx="8448205" cy="17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D289A0B-E603-4C66-962E-C2AAF58D6E6F}"/>
              </a:ext>
            </a:extLst>
          </p:cNvPr>
          <p:cNvSpPr txBox="1"/>
          <p:nvPr/>
        </p:nvSpPr>
        <p:spPr>
          <a:xfrm>
            <a:off x="8307006" y="2751112"/>
            <a:ext cx="1843315" cy="430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Vorbedingung(en)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8E7CE9-4B15-432E-A7ED-1AD543DC086D}"/>
              </a:ext>
            </a:extLst>
          </p:cNvPr>
          <p:cNvSpPr txBox="1"/>
          <p:nvPr/>
        </p:nvSpPr>
        <p:spPr>
          <a:xfrm>
            <a:off x="8297335" y="3142564"/>
            <a:ext cx="105954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Aktion(en)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1F45C1-5447-4376-A83E-BC1B42B80A87}"/>
              </a:ext>
            </a:extLst>
          </p:cNvPr>
          <p:cNvSpPr txBox="1"/>
          <p:nvPr/>
        </p:nvSpPr>
        <p:spPr>
          <a:xfrm>
            <a:off x="8287656" y="3536074"/>
            <a:ext cx="1480458" cy="3088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Erwartung(en)</a:t>
            </a:r>
          </a:p>
        </p:txBody>
      </p:sp>
    </p:spTree>
    <p:extLst>
      <p:ext uri="{BB962C8B-B14F-4D97-AF65-F5344CB8AC3E}">
        <p14:creationId xmlns:p14="http://schemas.microsoft.com/office/powerpoint/2010/main" val="6122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- Szenarios – schlechter Stil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482686" y="4218816"/>
            <a:ext cx="10373751" cy="10546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Problem: Implementierungsdetails sind Teil der fachlichen Beschreibung </a:t>
            </a:r>
          </a:p>
          <a:p>
            <a:r>
              <a:rPr lang="de-DE" b="1" dirty="0"/>
              <a:t>Empfehlung: Vermeidung technische Beschreibung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B556C6C-9931-4F18-BCFF-5BC819CFB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46497"/>
              </p:ext>
            </p:extLst>
          </p:nvPr>
        </p:nvGraphicFramePr>
        <p:xfrm>
          <a:off x="674688" y="1268413"/>
          <a:ext cx="76120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WordPad-Dokument" r:id="rId4" imgW="5486400" imgH="2017440" progId="WordPad.Document.1">
                  <p:embed/>
                </p:oleObj>
              </mc:Choice>
              <mc:Fallback>
                <p:oleObj name="WordPad-Dokument" r:id="rId4" imgW="5486400" imgH="20174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1268413"/>
                        <a:ext cx="7612062" cy="280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0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F6148DF-2753-2740-B812-507F90AC1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C1B8293-3715-5D49-84C5-1DB8E5752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80FF91-A5E3-054E-90EE-68689823CB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E589F97-0969-564E-9071-D2B93971AC51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193B1-A554-1949-A895-6F4D0526D4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5DA4E5-8390-E744-8CD6-3697F10E45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26.11.2019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3B262E-8FF1-3344-857E-F2C7601557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58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ALLENC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Kap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12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20000"/>
          </a:lnSpc>
          <a:spcAft>
            <a:spcPts val="10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0516_Tallence_PPT_Master_16x9" id="{395C47F7-C701-8841-880E-00DBCB5ADD56}" vid="{913A364B-D6BF-0E41-A477-6003BDB40848}"/>
    </a:ext>
  </a:extLst>
</a:theme>
</file>

<file path=ppt/theme/theme2.xml><?xml version="1.0" encoding="utf-8"?>
<a:theme xmlns:a="http://schemas.openxmlformats.org/drawingml/2006/main" name="Larissa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TALLENCE</Template>
  <TotalTime>0</TotalTime>
  <Words>1287</Words>
  <Application>Microsoft Office PowerPoint</Application>
  <PresentationFormat>Benutzerdefiniert</PresentationFormat>
  <Paragraphs>289</Paragraphs>
  <Slides>32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TALLENCE</vt:lpstr>
      <vt:lpstr>Dokument</vt:lpstr>
      <vt:lpstr>WordPad-Dokument</vt:lpstr>
      <vt:lpstr>Advanced BDD</vt:lpstr>
      <vt:lpstr>Agenda</vt:lpstr>
      <vt:lpstr>Einleitung</vt:lpstr>
      <vt:lpstr>Vorstellung</vt:lpstr>
      <vt:lpstr>BDD erweitert TDD</vt:lpstr>
      <vt:lpstr>BDD - Behaviour-Driven Development </vt:lpstr>
      <vt:lpstr>BDD - Behaviour-Driven Development </vt:lpstr>
      <vt:lpstr>BDD - Behaviour-Driven Development </vt:lpstr>
      <vt:lpstr>Frameworks</vt:lpstr>
      <vt:lpstr>Frameworks</vt:lpstr>
      <vt:lpstr>Frameworks</vt:lpstr>
      <vt:lpstr>Frameworks</vt:lpstr>
      <vt:lpstr>Frameworks</vt:lpstr>
      <vt:lpstr>Frameworks</vt:lpstr>
      <vt:lpstr>Beispielanwendung</vt:lpstr>
      <vt:lpstr>Beispielanwendung</vt:lpstr>
      <vt:lpstr>Advanced BDD</vt:lpstr>
      <vt:lpstr>Priorisieren von Steps</vt:lpstr>
      <vt:lpstr>Priorisieren von Steps</vt:lpstr>
      <vt:lpstr>Priorisieren von Steps</vt:lpstr>
      <vt:lpstr>Story/Szenario Interaction</vt:lpstr>
      <vt:lpstr>Story/Szenario Interaction</vt:lpstr>
      <vt:lpstr>Example Table</vt:lpstr>
      <vt:lpstr>Parameter Converters</vt:lpstr>
      <vt:lpstr>Parameter Variants</vt:lpstr>
      <vt:lpstr>Composites</vt:lpstr>
      <vt:lpstr>Given Stories</vt:lpstr>
      <vt:lpstr>MetaFilter @Meta</vt:lpstr>
      <vt:lpstr>MetaFilter @Meta</vt:lpstr>
      <vt:lpstr>It‘s Showtime</vt:lpstr>
      <vt:lpstr>advanced BDD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BDD</dc:title>
  <dc:creator>Jonas Wolff</dc:creator>
  <cp:lastModifiedBy>Maik Wagner</cp:lastModifiedBy>
  <cp:revision>122</cp:revision>
  <dcterms:created xsi:type="dcterms:W3CDTF">2019-10-22T13:55:04Z</dcterms:created>
  <dcterms:modified xsi:type="dcterms:W3CDTF">2019-11-29T08:03:46Z</dcterms:modified>
</cp:coreProperties>
</file>